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7" r:id="rId3"/>
    <p:sldId id="287" r:id="rId4"/>
    <p:sldId id="28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2" r:id="rId29"/>
    <p:sldId id="286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1C1-AE94-498E-956A-4F8DF23C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91" y="494903"/>
            <a:ext cx="10634870" cy="114505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৪র্থ </a:t>
            </a:r>
            <a:r>
              <a:rPr lang="as-IN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জাতীয় উন্নয়ন মেলা</a:t>
            </a:r>
            <a:br>
              <a:rPr lang="as-I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৪-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as-IN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অক্টোবর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as-IN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২০১৮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উন্নয়নের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অভিযাত্রায়</a:t>
            </a:r>
            <a:b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অদম্য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’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200" spc="300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 পরিসংখ্যান ব্যুরো</a:t>
            </a:r>
            <a:br>
              <a:rPr lang="en-US" sz="3200" spc="3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200" spc="300" dirty="0">
                <a:latin typeface="Nikosh" panose="02000000000000000000" pitchFamily="2" charset="0"/>
                <a:cs typeface="Nikosh" panose="02000000000000000000" pitchFamily="2" charset="0"/>
              </a:rPr>
              <a:t>পরিসংখ্যান ও তথ্য ব্যবস্থাপনা বিভাগ</a:t>
            </a:r>
            <a:br>
              <a:rPr lang="en-US" sz="3200" spc="3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200" spc="300" dirty="0">
                <a:latin typeface="Nikosh" panose="02000000000000000000" pitchFamily="2" charset="0"/>
                <a:cs typeface="Nikosh" panose="02000000000000000000" pitchFamily="2" charset="0"/>
              </a:rPr>
              <a:t>পরিকল্পনা মন্ত্রণালয়</a:t>
            </a:r>
            <a:b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E3962-F2FC-400F-8629-58CA891F0D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46" y="5345197"/>
            <a:ext cx="1045679" cy="101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A5B9B-1AF8-4B75-A8B5-F6DDEDB0D2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69" y="5345197"/>
            <a:ext cx="1045679" cy="101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4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11B49-7B6A-4BC6-AEDB-A10049C7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1" y="0"/>
            <a:ext cx="10654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7ABA2-1B2E-4C3E-8709-BBE2D920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" y="0"/>
            <a:ext cx="10663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87AA5-4F87-4EF6-AC37-C0347549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0"/>
            <a:ext cx="1081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2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1A9CC-B2A3-4848-8C67-8FBB8F2C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0"/>
            <a:ext cx="10669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B313C-25CE-4870-B82C-F9735EC5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" y="0"/>
            <a:ext cx="1068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4470F-9A76-46EB-8D00-A7BEC29D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" y="0"/>
            <a:ext cx="1068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04EE2-972E-49C5-AFAB-29299638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0" y="0"/>
            <a:ext cx="10699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5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83D8C-7629-4FF0-9CA8-DFBA47EBC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1" y="0"/>
            <a:ext cx="10600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72E74-AEF6-42F4-A99F-04B72D0E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6" y="0"/>
            <a:ext cx="10659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4A329-9AA7-4977-93C3-0DB16EF4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0" y="0"/>
            <a:ext cx="10699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5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F2E0-8C3C-43E1-87C1-BCAC087D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08114"/>
            <a:ext cx="10366513" cy="1083365"/>
          </a:xfrm>
        </p:spPr>
        <p:txBody>
          <a:bodyPr>
            <a:noAutofit/>
          </a:bodyPr>
          <a:lstStyle/>
          <a:p>
            <a:r>
              <a:rPr lang="as-IN" sz="6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 পরিসংখ্যান ব্যুরো</a:t>
            </a:r>
            <a:r>
              <a:rPr lang="en-US" sz="6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(বিবিএস)</a:t>
            </a:r>
            <a:endParaRPr lang="en-US" sz="6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2DF0-A2BA-41AA-993E-A3572159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41" y="1391479"/>
            <a:ext cx="9794946" cy="5247861"/>
          </a:xfrm>
        </p:spPr>
        <p:txBody>
          <a:bodyPr>
            <a:noAutofit/>
          </a:bodyPr>
          <a:lstStyle/>
          <a:p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 পরিসংখ্যান ব্যুরো সরকারি পরিসংখ্যান প্রস্তুতের জন্য দায়িত্বপ্রাপ্ত জাতীয় পরিসংখ্যান সংস্থা</a:t>
            </a:r>
            <a:r>
              <a:rPr lang="en-SG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NSO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) 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বিবিএস পরিকল্পনা মন্ত্রণালয়ের অধীন পরিসংখ্যান ও তথ্য ব্যবস্থাপনা বিভাগের আওতায় কার্যক্রম পরিচালনা করে থাকে</a:t>
            </a:r>
            <a:b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পরিসংখ্যান আইন ২০১৩</a:t>
            </a:r>
            <a:r>
              <a:rPr lang="as-IN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অনুযায়ী বিবিএস-এর কার্যক্রম পরিচালিত হয়</a:t>
            </a:r>
            <a:b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1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0CF26D-C3D4-40C9-9AE2-2203357CD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4052" y="947808"/>
            <a:ext cx="5185591" cy="563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7AD9-5944-46CC-85D6-3869C01E2C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5" y="947808"/>
            <a:ext cx="4502426" cy="563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52EFA5-4124-40CD-BDD0-B0F30557A588}"/>
              </a:ext>
            </a:extLst>
          </p:cNvPr>
          <p:cNvSpPr/>
          <p:nvPr/>
        </p:nvSpPr>
        <p:spPr>
          <a:xfrm>
            <a:off x="1362958" y="104865"/>
            <a:ext cx="9748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191701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7D43459-A1BF-4C93-88CD-337761AF4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65257" y="795702"/>
            <a:ext cx="5096395" cy="576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5C169C-C4D4-4AAE-B48E-B86D2BC86F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795702"/>
            <a:ext cx="4922699" cy="576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B337A14-5B7C-4C83-9D64-A30042C9D3A8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26473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4F6DC-6CDD-47EF-A482-96E0E7CCB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98365" y="770539"/>
            <a:ext cx="4581939" cy="556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7928F0-C7B3-4FA1-AB4F-61CF9DCEF7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4798" y="770539"/>
            <a:ext cx="5019259" cy="556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A8B629-114C-40D8-8D4F-6A8B35C1EDE9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42538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CDE3C8-9288-43DE-84D5-9968353B4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8922" y="846411"/>
            <a:ext cx="4581939" cy="528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4F6E07-4C98-45E0-A3EF-40E78B1AC8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31" y="846411"/>
            <a:ext cx="4721087" cy="528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9692D3-E593-4EE4-A846-A58C1CCDAD6E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306605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CCAB4F5-58DD-4663-BB81-57B887B9D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3083" y="1045605"/>
            <a:ext cx="4566682" cy="5201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9E85A8-3ABA-453D-89D9-6E3320046A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04" y="1045605"/>
            <a:ext cx="4303644" cy="512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DCC324-AE1D-4E26-81CA-010F94758686}"/>
              </a:ext>
            </a:extLst>
          </p:cNvPr>
          <p:cNvSpPr/>
          <p:nvPr/>
        </p:nvSpPr>
        <p:spPr>
          <a:xfrm>
            <a:off x="1362958" y="0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122948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988445A-DB54-4FAA-AFFD-FCB477E461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980659"/>
            <a:ext cx="4184374" cy="520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90067E-E59F-4484-8448-B7DB412A2E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60964" y="980659"/>
            <a:ext cx="4659106" cy="520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A5B064-4232-42A8-9FE7-C03DF104A20C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352420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CAB4F5-58DD-4663-BB81-57B887B9D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3811" y="846411"/>
            <a:ext cx="4192868" cy="548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907F95-F728-4353-AA92-495A1FE8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38" y="846411"/>
            <a:ext cx="4587120" cy="54864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DBEAAA-FF26-4C36-9EEC-A38D7A38015D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134710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1F44ED-15E7-4FBC-BCD5-E42106B358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01" y="1123304"/>
            <a:ext cx="4523686" cy="505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5367F-A2F5-4F77-9F62-44CE6297CF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17" y="1078578"/>
            <a:ext cx="3756991" cy="514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EF57339-FCF5-4BAF-A655-8F8AD9D50FF7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426722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68D-EC14-4D20-A149-69FD0D55D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C0E06-A372-46D7-8B3E-E76B16137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52E8C-B31D-4866-82D4-2F0E386FDA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57" y="954338"/>
            <a:ext cx="4596916" cy="555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9C8281-2877-410A-9288-6D2B5DB937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74" y="954338"/>
            <a:ext cx="4637845" cy="565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9DB21B-53EA-4160-AE6E-059E85FF64B0}"/>
              </a:ext>
            </a:extLst>
          </p:cNvPr>
          <p:cNvSpPr/>
          <p:nvPr/>
        </p:nvSpPr>
        <p:spPr>
          <a:xfrm>
            <a:off x="1362958" y="15414"/>
            <a:ext cx="9748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Latest Publications of BBS</a:t>
            </a:r>
          </a:p>
        </p:txBody>
      </p:sp>
    </p:spTree>
    <p:extLst>
      <p:ext uri="{BB962C8B-B14F-4D97-AF65-F5344CB8AC3E}">
        <p14:creationId xmlns:p14="http://schemas.microsoft.com/office/powerpoint/2010/main" val="2059088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91869-8DE3-48EA-B72C-A01BD9CDCC6E}"/>
              </a:ext>
            </a:extLst>
          </p:cNvPr>
          <p:cNvPicPr/>
          <p:nvPr/>
        </p:nvPicPr>
        <p:blipFill rotWithShape="1">
          <a:blip r:embed="rId2" cstate="print"/>
          <a:srcRect t="2047"/>
          <a:stretch/>
        </p:blipFill>
        <p:spPr bwMode="auto">
          <a:xfrm>
            <a:off x="1967109" y="1066800"/>
            <a:ext cx="8606446" cy="482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F0589E-D26B-4636-BDA0-1AF1F566E139}"/>
              </a:ext>
            </a:extLst>
          </p:cNvPr>
          <p:cNvSpPr/>
          <p:nvPr/>
        </p:nvSpPr>
        <p:spPr>
          <a:xfrm>
            <a:off x="2252870" y="5894724"/>
            <a:ext cx="82295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 ভবন, ই-২৭/এ আগারগাঁও, ঢাকা ১২০৭</a:t>
            </a:r>
          </a:p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www.bbs.gov.bd; </a:t>
            </a:r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www.sid.gov.bd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endParaRPr lang="en-US" sz="2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109" y="226614"/>
            <a:ext cx="8606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জনকল্যাণে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সময়োচিত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7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escription: C:\Users\Mehenaz\Desktop\selected pic\Bangabhaban Photo 22-01-2018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1" y="403103"/>
            <a:ext cx="8512934" cy="549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7894" y="6022024"/>
            <a:ext cx="8607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গণপ্রজাতন্ত্রী</a:t>
            </a:r>
            <a:r>
              <a:rPr lang="en-US" sz="1600" dirty="0"/>
              <a:t> </a:t>
            </a:r>
            <a:r>
              <a:rPr lang="en-US" sz="1600" dirty="0" err="1"/>
              <a:t>বাংলাদেশের</a:t>
            </a:r>
            <a:r>
              <a:rPr lang="en-US" sz="1600" dirty="0"/>
              <a:t> </a:t>
            </a:r>
            <a:r>
              <a:rPr lang="en-US" sz="1600" dirty="0" err="1"/>
              <a:t>মহামান্য</a:t>
            </a:r>
            <a:r>
              <a:rPr lang="en-US" sz="1600" dirty="0"/>
              <a:t> </a:t>
            </a:r>
            <a:r>
              <a:rPr lang="en-US" sz="1600" dirty="0" err="1"/>
              <a:t>রাষ্ট্রপতি</a:t>
            </a:r>
            <a:r>
              <a:rPr lang="en-US" sz="1600" dirty="0"/>
              <a:t> </a:t>
            </a:r>
            <a:r>
              <a:rPr lang="en-US" sz="1600" dirty="0" err="1"/>
              <a:t>বিবিএস</a:t>
            </a:r>
            <a:r>
              <a:rPr lang="en-US" sz="1600" dirty="0"/>
              <a:t> </a:t>
            </a:r>
            <a:r>
              <a:rPr lang="en-US" sz="1600" dirty="0" err="1"/>
              <a:t>পরিচালিত</a:t>
            </a:r>
            <a:r>
              <a:rPr lang="en-US" sz="1600" dirty="0"/>
              <a:t> </a:t>
            </a:r>
            <a:r>
              <a:rPr lang="en-US" sz="1600" dirty="0" err="1"/>
              <a:t>খানা</a:t>
            </a:r>
            <a:r>
              <a:rPr lang="en-US" sz="1600" dirty="0"/>
              <a:t> </a:t>
            </a:r>
            <a:r>
              <a:rPr lang="en-US" sz="1600" dirty="0" err="1"/>
              <a:t>শুমারিতে</a:t>
            </a:r>
            <a:r>
              <a:rPr lang="en-US" sz="1600" dirty="0"/>
              <a:t> </a:t>
            </a:r>
            <a:r>
              <a:rPr lang="en-US" sz="1600" dirty="0" err="1"/>
              <a:t>তথ্য</a:t>
            </a:r>
            <a:r>
              <a:rPr lang="en-US" sz="1600" dirty="0"/>
              <a:t> </a:t>
            </a:r>
            <a:r>
              <a:rPr lang="en-US" sz="1600" dirty="0" err="1"/>
              <a:t>প্রদান</a:t>
            </a:r>
            <a:r>
              <a:rPr lang="en-US" sz="1600" dirty="0"/>
              <a:t> </a:t>
            </a:r>
            <a:r>
              <a:rPr lang="en-US" sz="1600" dirty="0" err="1"/>
              <a:t>করছেন</a:t>
            </a:r>
            <a:r>
              <a:rPr lang="en-US" sz="1600" dirty="0"/>
              <a:t>, ২১ </a:t>
            </a:r>
            <a:r>
              <a:rPr lang="en-US" sz="1600" dirty="0" err="1"/>
              <a:t>জানুয়ারি</a:t>
            </a:r>
            <a:r>
              <a:rPr lang="en-US" sz="1600" dirty="0"/>
              <a:t>, ২০১৮ </a:t>
            </a:r>
            <a:r>
              <a:rPr lang="en-US" sz="1600" dirty="0" err="1"/>
              <a:t>খ্রি</a:t>
            </a:r>
            <a:r>
              <a:rPr lang="en-US" sz="1600" dirty="0"/>
              <a:t>. </a:t>
            </a:r>
          </a:p>
          <a:p>
            <a:r>
              <a:rPr lang="bn-BD" sz="1600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612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escription: C:\Users\Mehenaz\Desktop\selected pic\0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41" y="437882"/>
            <a:ext cx="8860665" cy="572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0569" y="6162489"/>
            <a:ext cx="8877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গণপ্রজাতন্ত্রী</a:t>
            </a:r>
            <a:r>
              <a:rPr lang="en-US" sz="1400" dirty="0"/>
              <a:t> </a:t>
            </a:r>
            <a:r>
              <a:rPr lang="en-US" sz="1400" dirty="0" err="1"/>
              <a:t>বাংলাদেশ</a:t>
            </a:r>
            <a:r>
              <a:rPr lang="en-US" sz="1400" dirty="0"/>
              <a:t> </a:t>
            </a:r>
            <a:r>
              <a:rPr lang="en-US" sz="1400" dirty="0" err="1"/>
              <a:t>সরকারের</a:t>
            </a:r>
            <a:r>
              <a:rPr lang="en-US" sz="1400" dirty="0"/>
              <a:t> </a:t>
            </a:r>
            <a:r>
              <a:rPr lang="en-US" sz="1400" dirty="0" err="1"/>
              <a:t>মাননীয়</a:t>
            </a:r>
            <a:r>
              <a:rPr lang="en-US" sz="1400" dirty="0"/>
              <a:t> </a:t>
            </a:r>
            <a:r>
              <a:rPr lang="en-US" sz="1400" dirty="0" err="1"/>
              <a:t>প্রধানমন্ত্রীর</a:t>
            </a:r>
            <a:r>
              <a:rPr lang="en-US" sz="1400" dirty="0"/>
              <a:t> </a:t>
            </a:r>
            <a:r>
              <a:rPr lang="en-US" sz="1400" dirty="0" err="1"/>
              <a:t>খানার</a:t>
            </a:r>
            <a:r>
              <a:rPr lang="en-US" sz="1400" dirty="0"/>
              <a:t> </a:t>
            </a:r>
            <a:r>
              <a:rPr lang="en-US" sz="1400" dirty="0" err="1"/>
              <a:t>তথ্য</a:t>
            </a:r>
            <a:r>
              <a:rPr lang="en-US" sz="1400" dirty="0"/>
              <a:t> </a:t>
            </a:r>
            <a:r>
              <a:rPr lang="en-US" sz="1400" dirty="0" err="1"/>
              <a:t>সংগ্রহ</a:t>
            </a:r>
            <a:r>
              <a:rPr lang="en-US" sz="1400" dirty="0"/>
              <a:t> </a:t>
            </a:r>
            <a:r>
              <a:rPr lang="en-US" sz="1400" dirty="0" err="1"/>
              <a:t>করছেন</a:t>
            </a:r>
            <a:r>
              <a:rPr lang="en-US" sz="1400" dirty="0"/>
              <a:t> </a:t>
            </a:r>
            <a:r>
              <a:rPr lang="en-US" sz="1400" dirty="0" err="1"/>
              <a:t>তথ্য</a:t>
            </a:r>
            <a:r>
              <a:rPr lang="en-US" sz="1400" dirty="0"/>
              <a:t> </a:t>
            </a:r>
            <a:r>
              <a:rPr lang="en-US" sz="1400" dirty="0" err="1"/>
              <a:t>সংগ্রহকারী</a:t>
            </a:r>
            <a:r>
              <a:rPr lang="bn-BD" sz="1400" dirty="0"/>
              <a:t>।</a:t>
            </a:r>
            <a:r>
              <a:rPr lang="en-US" sz="1400" dirty="0"/>
              <a:t> </a:t>
            </a:r>
            <a:r>
              <a:rPr lang="en-US" sz="1400" dirty="0" err="1"/>
              <a:t>পাশে</a:t>
            </a:r>
            <a:r>
              <a:rPr lang="en-US" sz="1400" dirty="0"/>
              <a:t> </a:t>
            </a:r>
            <a:r>
              <a:rPr lang="en-US" sz="1400" dirty="0" err="1"/>
              <a:t>উপবিষ্ট</a:t>
            </a:r>
            <a:r>
              <a:rPr lang="en-US" sz="1400" dirty="0"/>
              <a:t> </a:t>
            </a:r>
            <a:r>
              <a:rPr lang="en-US" sz="1400" dirty="0" err="1"/>
              <a:t>ছিলেন</a:t>
            </a:r>
            <a:r>
              <a:rPr lang="en-US" sz="1400" dirty="0"/>
              <a:t> </a:t>
            </a:r>
            <a:r>
              <a:rPr lang="en-US" sz="1400" dirty="0" err="1"/>
              <a:t>মাননীয়</a:t>
            </a:r>
            <a:r>
              <a:rPr lang="en-US" sz="1400" dirty="0"/>
              <a:t> </a:t>
            </a:r>
            <a:r>
              <a:rPr lang="en-US" sz="1400" dirty="0" err="1"/>
              <a:t>পরিকল্পনা</a:t>
            </a:r>
            <a:r>
              <a:rPr lang="en-US" sz="1400" dirty="0"/>
              <a:t> </a:t>
            </a:r>
            <a:r>
              <a:rPr lang="en-US" sz="1400" dirty="0" err="1"/>
              <a:t>মন্ত্রী</a:t>
            </a:r>
            <a:r>
              <a:rPr lang="en-US" sz="1400" dirty="0"/>
              <a:t> </a:t>
            </a:r>
            <a:r>
              <a:rPr lang="en-US" sz="1400" dirty="0" err="1"/>
              <a:t>জনাব</a:t>
            </a:r>
            <a:r>
              <a:rPr lang="en-US" sz="1400" dirty="0"/>
              <a:t> আ হ ম </a:t>
            </a:r>
            <a:r>
              <a:rPr lang="en-US" sz="1400" dirty="0" err="1"/>
              <a:t>মুস্তফা</a:t>
            </a:r>
            <a:r>
              <a:rPr lang="en-US" sz="1400" dirty="0"/>
              <a:t> </a:t>
            </a:r>
            <a:r>
              <a:rPr lang="en-US" sz="1400" dirty="0" err="1"/>
              <a:t>কামাল</a:t>
            </a:r>
            <a:r>
              <a:rPr lang="en-US" sz="1400" dirty="0"/>
              <a:t>, </a:t>
            </a:r>
            <a:r>
              <a:rPr lang="en-US" sz="1400" dirty="0" err="1"/>
              <a:t>এফসিএ</a:t>
            </a:r>
            <a:r>
              <a:rPr lang="en-US" sz="1400" dirty="0"/>
              <a:t>, </a:t>
            </a:r>
            <a:r>
              <a:rPr lang="en-US" sz="1400" dirty="0" err="1"/>
              <a:t>এমপি</a:t>
            </a:r>
            <a:r>
              <a:rPr lang="bn-BD" sz="1400" dirty="0">
                <a:latin typeface="Vrinda"/>
              </a:rPr>
              <a:t>, </a:t>
            </a:r>
            <a:r>
              <a:rPr lang="en-US" sz="1400" dirty="0">
                <a:latin typeface="Vrinda"/>
                <a:ea typeface="Calibri"/>
              </a:rPr>
              <a:t>১৪</a:t>
            </a:r>
            <a:r>
              <a:rPr lang="en-US" sz="1400" dirty="0">
                <a:latin typeface="Calibri"/>
                <a:ea typeface="Calibri"/>
                <a:cs typeface="Vrinda"/>
              </a:rPr>
              <a:t> </a:t>
            </a:r>
            <a:r>
              <a:rPr lang="en-US" sz="1400" dirty="0" err="1">
                <a:latin typeface="Vrinda"/>
                <a:ea typeface="Calibri"/>
              </a:rPr>
              <a:t>জানুয়ারি</a:t>
            </a:r>
            <a:r>
              <a:rPr lang="en-US" sz="1400" dirty="0">
                <a:latin typeface="Calibri"/>
                <a:ea typeface="Calibri"/>
                <a:cs typeface="Vrinda"/>
              </a:rPr>
              <a:t>, </a:t>
            </a:r>
            <a:r>
              <a:rPr lang="en-US" sz="1400" dirty="0">
                <a:latin typeface="Vrinda"/>
                <a:ea typeface="Calibri"/>
              </a:rPr>
              <a:t>২০১৮</a:t>
            </a:r>
            <a:r>
              <a:rPr lang="en-US" sz="1400" dirty="0">
                <a:latin typeface="Calibri"/>
                <a:ea typeface="Calibri"/>
                <a:cs typeface="Vrinda"/>
              </a:rPr>
              <a:t> </a:t>
            </a:r>
            <a:r>
              <a:rPr lang="en-US" sz="1400" dirty="0" err="1">
                <a:latin typeface="Vrinda"/>
                <a:ea typeface="Calibri"/>
              </a:rPr>
              <a:t>খ্রি</a:t>
            </a:r>
            <a:r>
              <a:rPr lang="en-US" sz="1400" dirty="0">
                <a:latin typeface="Calibri"/>
                <a:ea typeface="Calibri"/>
                <a:cs typeface="Vrinda"/>
              </a:rPr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50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9FC1B7-3DCF-4A41-B760-09098AC6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99" y="0"/>
            <a:ext cx="997975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A9CC9-A522-4302-992D-51C1D0B9B0A5}"/>
              </a:ext>
            </a:extLst>
          </p:cNvPr>
          <p:cNvSpPr/>
          <p:nvPr/>
        </p:nvSpPr>
        <p:spPr>
          <a:xfrm>
            <a:off x="2073499" y="312949"/>
            <a:ext cx="8511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ইতিহাসে সর্বপ্রথম জিডিপি প্রবৃদ্ধির হার ৭.৮৬ শতাংশ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2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8F99BA-015C-4DFA-A62C-D42C32D0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0" y="-1"/>
            <a:ext cx="109184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EEA93-AD6C-405C-9036-B7117D8E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" y="0"/>
            <a:ext cx="1111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C64C4-DEC7-4E2D-874B-1764687D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9" y="0"/>
            <a:ext cx="10694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5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05FE5-66E6-4662-ADA8-01D7EFFB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" y="0"/>
            <a:ext cx="1075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73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447</TotalTime>
  <Words>152</Words>
  <Application>Microsoft Office PowerPoint</Application>
  <PresentationFormat>Widescreen</PresentationFormat>
  <Paragraphs>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Nikosh</vt:lpstr>
      <vt:lpstr>NikoshBAN</vt:lpstr>
      <vt:lpstr>Vrinda</vt:lpstr>
      <vt:lpstr>Wingdings 3</vt:lpstr>
      <vt:lpstr>Wisp</vt:lpstr>
      <vt:lpstr>৪র্থ জাতীয় উন্নয়ন মেলা ৪-৬ অক্টোবর, ২০১৮  ‘উন্নয়নের অভিযাত্রায়       অদম্য বাংলাদেশ’  বাংলাদেশ পরিসংখ্যান ব্যুরো পরিসংখ্যান ও তথ্য ব্যবস্থাপনা বিভাগ পরিকল্পনা মন্ত্রণালয় </vt:lpstr>
      <vt:lpstr>বাংলাদেশ পরিসংখ্যান ব্যুরো (বিবিএস)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BBS LMIS</dc:creator>
  <cp:lastModifiedBy>BBS LMIS</cp:lastModifiedBy>
  <cp:revision>87</cp:revision>
  <cp:lastPrinted>2018-10-01T08:13:08Z</cp:lastPrinted>
  <dcterms:created xsi:type="dcterms:W3CDTF">2018-09-30T11:14:18Z</dcterms:created>
  <dcterms:modified xsi:type="dcterms:W3CDTF">2018-10-02T04:26:56Z</dcterms:modified>
</cp:coreProperties>
</file>