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4224" r:id="rId2"/>
    <p:sldMasterId id="2147484237" r:id="rId3"/>
    <p:sldMasterId id="2147484250" r:id="rId4"/>
    <p:sldMasterId id="2147484275" r:id="rId5"/>
  </p:sldMasterIdLst>
  <p:notesMasterIdLst>
    <p:notesMasterId r:id="rId30"/>
  </p:notesMasterIdLst>
  <p:handoutMasterIdLst>
    <p:handoutMasterId r:id="rId31"/>
  </p:handoutMasterIdLst>
  <p:sldIdLst>
    <p:sldId id="360" r:id="rId6"/>
    <p:sldId id="364" r:id="rId7"/>
    <p:sldId id="259" r:id="rId8"/>
    <p:sldId id="263" r:id="rId9"/>
    <p:sldId id="320" r:id="rId10"/>
    <p:sldId id="321" r:id="rId11"/>
    <p:sldId id="271" r:id="rId12"/>
    <p:sldId id="351" r:id="rId13"/>
    <p:sldId id="349" r:id="rId14"/>
    <p:sldId id="350" r:id="rId15"/>
    <p:sldId id="366" r:id="rId16"/>
    <p:sldId id="367" r:id="rId17"/>
    <p:sldId id="361" r:id="rId18"/>
    <p:sldId id="368" r:id="rId19"/>
    <p:sldId id="359" r:id="rId20"/>
    <p:sldId id="362" r:id="rId21"/>
    <p:sldId id="352" r:id="rId22"/>
    <p:sldId id="353" r:id="rId23"/>
    <p:sldId id="354" r:id="rId24"/>
    <p:sldId id="356" r:id="rId25"/>
    <p:sldId id="355" r:id="rId26"/>
    <p:sldId id="363" r:id="rId27"/>
    <p:sldId id="357" r:id="rId28"/>
    <p:sldId id="358" r:id="rId29"/>
  </p:sldIdLst>
  <p:sldSz cx="9144000" cy="6858000" type="screen4x3"/>
  <p:notesSz cx="7010400" cy="9296400"/>
  <p:custShowLst>
    <p:custShow name="Holding" id="0">
      <p:sldLst/>
    </p:custShow>
    <p:custShow name="FA" id="1">
      <p:sldLst/>
    </p:custShow>
    <p:custShow name="Complain" id="2">
      <p:sldLst/>
    </p:custShow>
    <p:custShow name="License" id="3">
      <p:sldLst/>
    </p:custShow>
    <p:custShow name="Portal" id="4">
      <p:sldLst/>
    </p:custShow>
    <p:custShow name="Account" id="5">
      <p:sldLst/>
    </p:custShow>
    <p:custShow name="Stakeholders" id="6">
      <p:sldLst/>
    </p:custShow>
    <p:custShow name="HR" id="7">
      <p:sldLst/>
    </p:custShow>
    <p:custShow name="Diagram" id="8">
      <p:sldLst>
        <p:sld r:id="rId9"/>
      </p:sldLst>
    </p:custShow>
    <p:custShow name="Capacity" id="9">
      <p:sldLst/>
    </p:custShow>
    <p:custShow name="Helpdesk" id="10">
      <p:sldLst/>
    </p:custShow>
    <p:custShow name="Infrastructure" id="11">
      <p:sldLst>
        <p:sld r:id="rId12"/>
      </p:sldLst>
    </p:custShow>
    <p:custShow name="Budget" id="12">
      <p:sldLst/>
    </p:custShow>
  </p:custShowLst>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0000FF"/>
    <a:srgbClr val="AC3C8C"/>
    <a:srgbClr val="800080"/>
    <a:srgbClr val="009900"/>
    <a:srgbClr val="8C47A1"/>
    <a:srgbClr val="AC6FBF"/>
    <a:srgbClr val="000000"/>
    <a:srgbClr val="E2CDE9"/>
    <a:srgbClr val="D3B1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8746" autoAdjust="0"/>
  </p:normalViewPr>
  <p:slideViewPr>
    <p:cSldViewPr>
      <p:cViewPr varScale="1">
        <p:scale>
          <a:sx n="53" d="100"/>
          <a:sy n="53" d="100"/>
        </p:scale>
        <p:origin x="-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eaLnBrk="1" hangingPunct="1">
              <a:defRPr sz="1200"/>
            </a:lvl1pPr>
          </a:lstStyle>
          <a:p>
            <a:pPr>
              <a:defRPr/>
            </a:pPr>
            <a:fld id="{72C19755-3BD8-402B-8D0F-DAD4C1D7BE0D}" type="datetimeFigureOut">
              <a:rPr lang="en-US"/>
              <a:pPr>
                <a:defRPr/>
              </a:pPr>
              <a:t>9/12/2018</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F0973D-6E4A-4FBE-8D6B-5A35C66B2C62}" type="slidenum">
              <a:rPr lang="en-US" altLang="en-US"/>
              <a:pPr>
                <a:defRPr/>
              </a:pPr>
              <a:t>‹#›</a:t>
            </a:fld>
            <a:endParaRPr lang="en-US" altLang="en-US"/>
          </a:p>
        </p:txBody>
      </p:sp>
    </p:spTree>
    <p:extLst>
      <p:ext uri="{BB962C8B-B14F-4D97-AF65-F5344CB8AC3E}">
        <p14:creationId xmlns:p14="http://schemas.microsoft.com/office/powerpoint/2010/main" xmlns="" val="5819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134" y="0"/>
            <a:ext cx="3038648"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CF7F61A-DEF1-4B6C-8DB1-711C1846397E}" type="datetimeFigureOut">
              <a:rPr lang="en-US"/>
              <a:pPr>
                <a:defRPr/>
              </a:pPr>
              <a:t>9/12/2018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233" y="4416426"/>
            <a:ext cx="5609936"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4BB6BDC-141B-4FFE-9579-03F81E743BE5}" type="slidenum">
              <a:rPr lang="en-US" altLang="en-US"/>
              <a:pPr>
                <a:defRPr/>
              </a:pPr>
              <a:t>‹#›</a:t>
            </a:fld>
            <a:endParaRPr lang="en-US" altLang="en-US"/>
          </a:p>
        </p:txBody>
      </p:sp>
    </p:spTree>
    <p:extLst>
      <p:ext uri="{BB962C8B-B14F-4D97-AF65-F5344CB8AC3E}">
        <p14:creationId xmlns:p14="http://schemas.microsoft.com/office/powerpoint/2010/main" xmlns="" val="471799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36"/>
          <p:cNvSpPr>
            <a:spLocks noGrp="1" noRot="1" noChangeAspect="1" noTextEdit="1"/>
          </p:cNvSpPr>
          <p:nvPr>
            <p:ph type="sldImg" idx="2"/>
          </p:nvPr>
        </p:nvSpPr>
        <p:spPr>
          <a:noFill/>
        </p:spPr>
      </p:sp>
      <p:sp>
        <p:nvSpPr>
          <p:cNvPr id="57347" name="Shape 37"/>
          <p:cNvSpPr txBox="1">
            <a:spLocks noGrp="1"/>
          </p:cNvSpPr>
          <p:nvPr>
            <p:ph type="body" idx="1"/>
          </p:nvPr>
        </p:nvSpPr>
        <p:spPr bwMode="auto">
          <a:xfrm>
            <a:off x="701041" y="4416425"/>
            <a:ext cx="5608320" cy="261610"/>
          </a:xfrm>
          <a:noFill/>
        </p:spPr>
        <p:txBody>
          <a:bodyPr>
            <a:spAutoFit/>
          </a:bodyPr>
          <a:lstStyle/>
          <a:p>
            <a:pPr eaLnBrk="1" hangingPunct="1">
              <a:spcBef>
                <a:spcPct val="0"/>
              </a:spcBef>
            </a:pPr>
            <a:endParaRPr lang="en-US" altLang="en-US" sz="11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36"/>
          <p:cNvSpPr>
            <a:spLocks noGrp="1" noRot="1" noChangeAspect="1" noTextEdit="1"/>
          </p:cNvSpPr>
          <p:nvPr>
            <p:ph type="sldImg" idx="2"/>
          </p:nvPr>
        </p:nvSpPr>
        <p:spPr>
          <a:noFill/>
        </p:spPr>
      </p:sp>
      <p:sp>
        <p:nvSpPr>
          <p:cNvPr id="58371" name="Shape 37"/>
          <p:cNvSpPr txBox="1">
            <a:spLocks noGrp="1"/>
          </p:cNvSpPr>
          <p:nvPr>
            <p:ph type="body" idx="1"/>
          </p:nvPr>
        </p:nvSpPr>
        <p:spPr bwMode="auto">
          <a:xfrm>
            <a:off x="701041" y="4416425"/>
            <a:ext cx="5608320" cy="261610"/>
          </a:xfrm>
          <a:noFill/>
        </p:spPr>
        <p:txBody>
          <a:bodyPr>
            <a:spAutoFit/>
          </a:bodyPr>
          <a:lstStyle/>
          <a:p>
            <a:pPr eaLnBrk="1" hangingPunct="1">
              <a:spcBef>
                <a:spcPct val="0"/>
              </a:spcBef>
            </a:pPr>
            <a:endParaRPr lang="en-US" altLang="en-US" sz="11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FC8C77F4-CE0C-49CD-86B2-5B24C1495CE9}" type="datetimeFigureOut">
              <a:rPr lang="en-US"/>
              <a:pPr>
                <a:defRPr/>
              </a:pPr>
              <a:t>9/12/2018</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09DB9130-E6DB-421D-A1F2-275486456629}" type="slidenum">
              <a:rPr lang="en-US" altLang="en-US"/>
              <a:pPr>
                <a:defRPr/>
              </a:pPr>
              <a:t>‹#›</a:t>
            </a:fld>
            <a:endParaRPr lang="en-US" altLang="en-US"/>
          </a:p>
        </p:txBody>
      </p:sp>
    </p:spTree>
    <p:extLst>
      <p:ext uri="{BB962C8B-B14F-4D97-AF65-F5344CB8AC3E}">
        <p14:creationId xmlns:p14="http://schemas.microsoft.com/office/powerpoint/2010/main" xmlns="" val="28948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7ACDD8F-21BF-4BFA-9CE6-839A57D712F7}"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567BE3-A442-4F0A-8DA2-8CB5F839E8AC}" type="slidenum">
              <a:rPr lang="en-US" altLang="en-US"/>
              <a:pPr>
                <a:defRPr/>
              </a:pPr>
              <a:t>‹#›</a:t>
            </a:fld>
            <a:endParaRPr lang="en-US" altLang="en-US"/>
          </a:p>
        </p:txBody>
      </p:sp>
    </p:spTree>
    <p:extLst>
      <p:ext uri="{BB962C8B-B14F-4D97-AF65-F5344CB8AC3E}">
        <p14:creationId xmlns:p14="http://schemas.microsoft.com/office/powerpoint/2010/main" xmlns="" val="176459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r>
              <a:rPr lang="ja-JP" altLang="en-US" sz="8000">
                <a:solidFill>
                  <a:srgbClr val="C0E474"/>
                </a:solidFill>
                <a:latin typeface="Arial" pitchFamily="34" charset="0"/>
              </a:rPr>
              <a:t>“</a:t>
            </a:r>
            <a:endParaRPr lang="en-US" sz="8000">
              <a:solidFill>
                <a:srgbClr val="C0E474"/>
              </a:solidFill>
              <a:latin typeface="Arial" pitchFamily="34" charset="0"/>
            </a:endParaRPr>
          </a:p>
        </p:txBody>
      </p:sp>
      <p:sp>
        <p:nvSpPr>
          <p:cNvPr id="6" name="TextBox 5"/>
          <p:cNvSpPr txBox="1">
            <a:spLocks noChangeArrowheads="1"/>
          </p:cNvSpPr>
          <p:nvPr/>
        </p:nvSpPr>
        <p:spPr bwMode="auto">
          <a:xfrm>
            <a:off x="6748463" y="2886075"/>
            <a:ext cx="457200" cy="585788"/>
          </a:xfrm>
          <a:prstGeom prst="rect">
            <a:avLst/>
          </a:prstGeom>
          <a:noFill/>
          <a:ln>
            <a:noFill/>
          </a:ln>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r>
              <a:rPr lang="ja-JP" altLang="en-US" sz="8000">
                <a:solidFill>
                  <a:srgbClr val="C0E474"/>
                </a:solidFill>
                <a:latin typeface="Arial" pitchFamily="34" charset="0"/>
              </a:rPr>
              <a:t>”</a:t>
            </a:r>
            <a:endParaRPr lang="en-US" sz="8000">
              <a:solidFill>
                <a:srgbClr val="C0E474"/>
              </a:solidFill>
              <a:latin typeface="Arial"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4A0EFFF6-E00D-4EA9-8976-816439EAC2AB}" type="datetimeFigureOut">
              <a:rPr lang="en-US"/>
              <a:pPr>
                <a:defRPr/>
              </a:pPr>
              <a:t>9/12/2018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EEE7BE9-F0D5-4ED0-A905-6152DCC54143}" type="slidenum">
              <a:rPr lang="en-US" altLang="en-US"/>
              <a:pPr>
                <a:defRPr/>
              </a:pPr>
              <a:t>‹#›</a:t>
            </a:fld>
            <a:endParaRPr lang="en-US" altLang="en-US"/>
          </a:p>
        </p:txBody>
      </p:sp>
    </p:spTree>
    <p:extLst>
      <p:ext uri="{BB962C8B-B14F-4D97-AF65-F5344CB8AC3E}">
        <p14:creationId xmlns:p14="http://schemas.microsoft.com/office/powerpoint/2010/main" xmlns="" val="201722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665C7B3-0630-4C8D-8CFD-BBA70EA590BF}"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83A46-0A25-471E-8CC5-2FEA79B8A2A3}" type="slidenum">
              <a:rPr lang="en-US" altLang="en-US"/>
              <a:pPr>
                <a:defRPr/>
              </a:pPr>
              <a:t>‹#›</a:t>
            </a:fld>
            <a:endParaRPr lang="en-US" altLang="en-US"/>
          </a:p>
        </p:txBody>
      </p:sp>
    </p:spTree>
    <p:extLst>
      <p:ext uri="{BB962C8B-B14F-4D97-AF65-F5344CB8AC3E}">
        <p14:creationId xmlns:p14="http://schemas.microsoft.com/office/powerpoint/2010/main" xmlns="" val="926314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r>
              <a:rPr lang="ja-JP" altLang="en-US" sz="8000">
                <a:solidFill>
                  <a:srgbClr val="C0E474"/>
                </a:solidFill>
                <a:latin typeface="Arial" pitchFamily="34" charset="0"/>
              </a:rPr>
              <a:t>“</a:t>
            </a:r>
            <a:endParaRPr lang="en-US" sz="8000">
              <a:solidFill>
                <a:srgbClr val="C0E474"/>
              </a:solidFill>
              <a:latin typeface="Arial" pitchFamily="34" charset="0"/>
            </a:endParaRPr>
          </a:p>
        </p:txBody>
      </p:sp>
      <p:sp>
        <p:nvSpPr>
          <p:cNvPr id="6" name="TextBox 5"/>
          <p:cNvSpPr txBox="1">
            <a:spLocks noChangeArrowheads="1"/>
          </p:cNvSpPr>
          <p:nvPr/>
        </p:nvSpPr>
        <p:spPr bwMode="auto">
          <a:xfrm>
            <a:off x="6748463" y="2886075"/>
            <a:ext cx="457200" cy="585788"/>
          </a:xfrm>
          <a:prstGeom prst="rect">
            <a:avLst/>
          </a:prstGeom>
          <a:noFill/>
          <a:ln>
            <a:noFill/>
          </a:ln>
          <a:extLst/>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r>
              <a:rPr lang="ja-JP" altLang="en-US" sz="8000">
                <a:solidFill>
                  <a:srgbClr val="C0E474"/>
                </a:solidFill>
                <a:latin typeface="Arial" pitchFamily="34" charset="0"/>
              </a:rPr>
              <a:t>”</a:t>
            </a:r>
            <a:endParaRPr lang="en-US" sz="8000">
              <a:solidFill>
                <a:srgbClr val="C0E474"/>
              </a:solidFill>
              <a:latin typeface="Arial"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7C7B1AC5-8540-4314-83D6-60C588220BD8}" type="datetimeFigureOut">
              <a:rPr lang="en-US"/>
              <a:pPr>
                <a:defRPr/>
              </a:pPr>
              <a:t>9/12/2018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4E700BE-4100-4802-B7F9-038A52D4CBBA}" type="slidenum">
              <a:rPr lang="en-US" altLang="en-US"/>
              <a:pPr>
                <a:defRPr/>
              </a:pPr>
              <a:t>‹#›</a:t>
            </a:fld>
            <a:endParaRPr lang="en-US" altLang="en-US"/>
          </a:p>
        </p:txBody>
      </p:sp>
    </p:spTree>
    <p:extLst>
      <p:ext uri="{BB962C8B-B14F-4D97-AF65-F5344CB8AC3E}">
        <p14:creationId xmlns:p14="http://schemas.microsoft.com/office/powerpoint/2010/main" xmlns="" val="154724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80BC4904-1B77-4F37-8D6C-F091DC4D1E1A}" type="datetimeFigureOut">
              <a:rPr lang="en-US"/>
              <a:pPr>
                <a:defRPr/>
              </a:pPr>
              <a:t>9/12/2018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7A4D79B-1AC9-4C7A-A91F-0E19634DC4E3}" type="slidenum">
              <a:rPr lang="en-US" altLang="en-US"/>
              <a:pPr>
                <a:defRPr/>
              </a:pPr>
              <a:t>‹#›</a:t>
            </a:fld>
            <a:endParaRPr lang="en-US" altLang="en-US"/>
          </a:p>
        </p:txBody>
      </p:sp>
    </p:spTree>
    <p:extLst>
      <p:ext uri="{BB962C8B-B14F-4D97-AF65-F5344CB8AC3E}">
        <p14:creationId xmlns:p14="http://schemas.microsoft.com/office/powerpoint/2010/main" xmlns="" val="97095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BF42E6A-5E96-4432-958B-94AB27D3D2F8}"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8D364B-8907-4B13-AEDF-CF1D41617E21}" type="slidenum">
              <a:rPr lang="en-US" altLang="en-US"/>
              <a:pPr>
                <a:defRPr/>
              </a:pPr>
              <a:t>‹#›</a:t>
            </a:fld>
            <a:endParaRPr lang="en-US" altLang="en-US"/>
          </a:p>
        </p:txBody>
      </p:sp>
    </p:spTree>
    <p:extLst>
      <p:ext uri="{BB962C8B-B14F-4D97-AF65-F5344CB8AC3E}">
        <p14:creationId xmlns:p14="http://schemas.microsoft.com/office/powerpoint/2010/main" xmlns="" val="123703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A179B0-D5F9-46D2-853C-ACAB03522DB8}"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E7EA7F-39D9-4FF7-8E70-736A6A74DDB9}" type="slidenum">
              <a:rPr lang="en-US" altLang="en-US"/>
              <a:pPr>
                <a:defRPr/>
              </a:pPr>
              <a:t>‹#›</a:t>
            </a:fld>
            <a:endParaRPr lang="en-US" altLang="en-US"/>
          </a:p>
        </p:txBody>
      </p:sp>
    </p:spTree>
    <p:extLst>
      <p:ext uri="{BB962C8B-B14F-4D97-AF65-F5344CB8AC3E}">
        <p14:creationId xmlns:p14="http://schemas.microsoft.com/office/powerpoint/2010/main" xmlns="" val="93611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3156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6770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936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969C28D-D5DA-4B97-9A08-27B1422EE57C}"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BA7BC-506C-49DE-AE1C-99CEBAACE117}" type="slidenum">
              <a:rPr lang="en-US" altLang="en-US"/>
              <a:pPr>
                <a:defRPr/>
              </a:pPr>
              <a:t>‹#›</a:t>
            </a:fld>
            <a:endParaRPr lang="en-US" altLang="en-US"/>
          </a:p>
        </p:txBody>
      </p:sp>
    </p:spTree>
    <p:extLst>
      <p:ext uri="{BB962C8B-B14F-4D97-AF65-F5344CB8AC3E}">
        <p14:creationId xmlns:p14="http://schemas.microsoft.com/office/powerpoint/2010/main" xmlns="" val="1289555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4083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078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0771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3494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08863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5520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9924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488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xmlns="" val="4158994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70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5527CB-79AA-484B-B1BD-5FFBD6C33419}"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3B9E34-26FB-46C3-945D-D26716A8F98E}" type="slidenum">
              <a:rPr lang="en-US" altLang="en-US"/>
              <a:pPr>
                <a:defRPr/>
              </a:pPr>
              <a:t>‹#›</a:t>
            </a:fld>
            <a:endParaRPr lang="en-US" altLang="en-US"/>
          </a:p>
        </p:txBody>
      </p:sp>
    </p:spTree>
    <p:extLst>
      <p:ext uri="{BB962C8B-B14F-4D97-AF65-F5344CB8AC3E}">
        <p14:creationId xmlns:p14="http://schemas.microsoft.com/office/powerpoint/2010/main" xmlns="" val="3097509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7011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2805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9831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2397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53102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131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5251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69367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356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207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57928A4-0A0B-4060-9FE6-35CDD138BAA5}"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20940D-9AE1-4D61-B549-0CA589980F50}" type="slidenum">
              <a:rPr lang="en-US" altLang="en-US"/>
              <a:pPr>
                <a:defRPr/>
              </a:pPr>
              <a:t>‹#›</a:t>
            </a:fld>
            <a:endParaRPr lang="en-US" altLang="en-US"/>
          </a:p>
        </p:txBody>
      </p:sp>
    </p:spTree>
    <p:extLst>
      <p:ext uri="{BB962C8B-B14F-4D97-AF65-F5344CB8AC3E}">
        <p14:creationId xmlns:p14="http://schemas.microsoft.com/office/powerpoint/2010/main" xmlns="" val="553933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xmlns="" val="485124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pt-B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pPr>
              <a:defRPr/>
            </a:pPr>
            <a:fld id="{D5189858-8B41-4A9C-A04A-7EE28A670EF8}"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4E90EC-433B-49CE-B7FC-84A97DEA08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69627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pPr>
              <a:defRPr/>
            </a:pPr>
            <a:fld id="{93E9443C-144F-4F1C-942D-A27094D949F4}"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63F2B73-A65C-43EB-B1EC-4408BC8DD71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55452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pt-B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420663F-4DA2-4CD6-9758-3263606CC369}"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77017C-87C0-4975-8AD2-BCDDD72A4FE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47296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pPr>
              <a:defRPr/>
            </a:pPr>
            <a:fld id="{503E3C4E-B125-4B78-8364-6B8A92D6DB43}"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6191ABD-BED9-42B9-A378-BF4252457D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66033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pt-B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pPr>
              <a:defRPr/>
            </a:pPr>
            <a:fld id="{0B934483-74C5-45B2-B728-52F16EF940A4}"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A1773AD-3269-4ACA-9987-10121AF965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48649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pPr>
              <a:defRPr/>
            </a:pPr>
            <a:fld id="{7C1F2010-933C-4C01-9809-1DA9D4F05EAA}"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23E978E-99B5-4C36-A9F5-2AF8E390A29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4801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A5D7A9-BF30-4B7B-8DAF-88E96EFAC628}"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B5D69C3-A986-4CE2-B710-15EFB518BB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2710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133B42E-E02C-42EA-B73F-773304B63FE4}"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FBACA0D-A4E1-467E-89C6-D55C0FA1D2A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42819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5AAFF35-F6C8-4D64-A210-99D8B20A3583}"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B2A0A0-DE3B-4D10-8B0B-C5C3C0FA4E9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3456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58FF0DD-8F69-450E-A398-CCB0A55595CF}" type="datetimeFigureOut">
              <a:rPr lang="en-US"/>
              <a:pPr>
                <a:defRPr/>
              </a:pPr>
              <a:t>9/12/2018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F3342F-633E-442C-90EB-7B5984C17B2A}" type="slidenum">
              <a:rPr lang="en-US" altLang="en-US"/>
              <a:pPr>
                <a:defRPr/>
              </a:pPr>
              <a:t>‹#›</a:t>
            </a:fld>
            <a:endParaRPr lang="en-US" altLang="en-US"/>
          </a:p>
        </p:txBody>
      </p:sp>
    </p:spTree>
    <p:extLst>
      <p:ext uri="{BB962C8B-B14F-4D97-AF65-F5344CB8AC3E}">
        <p14:creationId xmlns:p14="http://schemas.microsoft.com/office/powerpoint/2010/main" xmlns="" val="2817978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pPr>
              <a:defRPr/>
            </a:pPr>
            <a:fld id="{10BB7C1E-51D4-412D-928E-FB1306B29ADF}"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F8CAAB1-BE94-445C-854F-A9EE1AC15F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10082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pPr>
              <a:defRPr/>
            </a:pPr>
            <a:fld id="{3B08F285-FCC0-4119-A30C-827B91EEBB9A}" type="datetimeFigureOut">
              <a:rPr lang="en-US" smtClean="0">
                <a:solidFill>
                  <a:prstClr val="black">
                    <a:tint val="75000"/>
                  </a:prstClr>
                </a:solidFill>
              </a:rPr>
              <a:pPr>
                <a:def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4FFE3A8-3E51-4B8A-9865-4B3DFB75F48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13629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883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3589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40328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7687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4534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7242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6027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64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B4EFA59-C638-4D9C-8173-4DF7A09F0A8F}" type="datetimeFigureOut">
              <a:rPr lang="en-US"/>
              <a:pPr>
                <a:defRPr/>
              </a:pPr>
              <a:t>9/12/2018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CD8B3F-A66E-4825-807C-9BA6182BA889}" type="slidenum">
              <a:rPr lang="en-US" altLang="en-US"/>
              <a:pPr>
                <a:defRPr/>
              </a:pPr>
              <a:t>‹#›</a:t>
            </a:fld>
            <a:endParaRPr lang="en-US" altLang="en-US"/>
          </a:p>
        </p:txBody>
      </p:sp>
    </p:spTree>
    <p:extLst>
      <p:ext uri="{BB962C8B-B14F-4D97-AF65-F5344CB8AC3E}">
        <p14:creationId xmlns:p14="http://schemas.microsoft.com/office/powerpoint/2010/main" xmlns="" val="4186388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4091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73872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A8B34-750E-435C-84B2-16EBCF724D45}"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4D6B7-F98D-46F9-9E8F-C5E5E472D9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8124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xmlns="" val="37660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400217-51DF-4ED5-A7DE-3B726BFD0A10}" type="datetimeFigureOut">
              <a:rPr lang="en-US"/>
              <a:pPr>
                <a:defRPr/>
              </a:pPr>
              <a:t>9/12/2018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2EBF1D-52B7-4FA9-85F1-42CB276C6CD2}" type="slidenum">
              <a:rPr lang="en-US" altLang="en-US"/>
              <a:pPr>
                <a:defRPr/>
              </a:pPr>
              <a:t>‹#›</a:t>
            </a:fld>
            <a:endParaRPr lang="en-US" altLang="en-US"/>
          </a:p>
        </p:txBody>
      </p:sp>
    </p:spTree>
    <p:extLst>
      <p:ext uri="{BB962C8B-B14F-4D97-AF65-F5344CB8AC3E}">
        <p14:creationId xmlns:p14="http://schemas.microsoft.com/office/powerpoint/2010/main" xmlns="" val="9096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983648-9550-4E6C-9D19-33C398E2E365}"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CAE8D-8B76-438C-9AF3-A48CE5BD8C05}" type="slidenum">
              <a:rPr lang="en-US" altLang="en-US"/>
              <a:pPr>
                <a:defRPr/>
              </a:pPr>
              <a:t>‹#›</a:t>
            </a:fld>
            <a:endParaRPr lang="en-US" altLang="en-US"/>
          </a:p>
        </p:txBody>
      </p:sp>
    </p:spTree>
    <p:extLst>
      <p:ext uri="{BB962C8B-B14F-4D97-AF65-F5344CB8AC3E}">
        <p14:creationId xmlns:p14="http://schemas.microsoft.com/office/powerpoint/2010/main" xmlns="" val="75040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7D59CE-CFBC-4B3A-937B-B30CBA3C1BD1}"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3F4215-4E81-45EA-B79D-5E7923F866DC}" type="slidenum">
              <a:rPr lang="en-US" altLang="en-US"/>
              <a:pPr>
                <a:defRPr/>
              </a:pPr>
              <a:t>‹#›</a:t>
            </a:fld>
            <a:endParaRPr lang="en-US" altLang="en-US"/>
          </a:p>
        </p:txBody>
      </p:sp>
    </p:spTree>
    <p:extLst>
      <p:ext uri="{BB962C8B-B14F-4D97-AF65-F5344CB8AC3E}">
        <p14:creationId xmlns:p14="http://schemas.microsoft.com/office/powerpoint/2010/main" xmlns="" val="327763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4B3A2A49-76CC-4B72-8BAA-6CA8C34C9239}" type="datetimeFigureOut">
              <a:rPr lang="en-US"/>
              <a:pPr>
                <a:defRPr/>
              </a:pPr>
              <a:t>9/12/2018</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B8443EA0-DBE0-4044-B5A6-02FE883F763F}" type="slidenum">
              <a:rPr lang="en-US" altLang="en-US"/>
              <a:pPr>
                <a:defRPr/>
              </a:pPr>
              <a:t>‹#›</a:t>
            </a:fld>
            <a:endParaRPr lang="en-US" altLang="en-US"/>
          </a:p>
        </p:txBody>
      </p:sp>
      <p:pic>
        <p:nvPicPr>
          <p:cNvPr id="1032" name="Picture 2" descr="H:\a2i hochpoch\PPT\PPT Template-06.jpg"/>
          <p:cNvPicPr>
            <a:picLocks noChangeAspect="1" noChangeArrowheads="1"/>
          </p:cNvPicPr>
          <p:nvPr userDrawn="1"/>
        </p:nvPicPr>
        <p:blipFill>
          <a:blip r:embed="rId18">
            <a:extLst>
              <a:ext uri="{28A0092B-C50C-407E-A947-70E740481C1C}">
                <a14:useLocalDpi xmlns:a14="http://schemas.microsoft.com/office/drawing/2010/main" xmlns=""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1"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22" r:id="rId11"/>
    <p:sldLayoutId id="2147484217" r:id="rId12"/>
    <p:sldLayoutId id="2147484223" r:id="rId13"/>
    <p:sldLayoutId id="2147484218" r:id="rId14"/>
    <p:sldLayoutId id="2147484219" r:id="rId15"/>
    <p:sldLayoutId id="2147484220" r:id="rId16"/>
  </p:sldLayoutIdLst>
  <p:txStyles>
    <p:titleStyle>
      <a:lvl1pPr algn="l" defTabSz="457200" rtl="0" eaLnBrk="0" fontAlgn="base" hangingPunct="0">
        <a:spcBef>
          <a:spcPct val="0"/>
        </a:spcBef>
        <a:spcAft>
          <a:spcPct val="0"/>
        </a:spcAft>
        <a:defRPr sz="3600" kern="1200">
          <a:solidFill>
            <a:schemeClr val="accent1"/>
          </a:solidFill>
          <a:latin typeface="+mj-lt"/>
          <a:ea typeface="MS PGothic" pitchFamily="34" charset="-128"/>
          <a:cs typeface="+mj-cs"/>
        </a:defRPr>
      </a:lvl1pPr>
      <a:lvl2pPr algn="l" defTabSz="457200" rtl="0" eaLnBrk="0" fontAlgn="base" hangingPunct="0">
        <a:spcBef>
          <a:spcPct val="0"/>
        </a:spcBef>
        <a:spcAft>
          <a:spcPct val="0"/>
        </a:spcAft>
        <a:defRPr sz="3600">
          <a:solidFill>
            <a:schemeClr val="accent1"/>
          </a:solidFill>
          <a:latin typeface="Trebuchet MS" charset="0"/>
          <a:ea typeface="MS PGothic" pitchFamily="34" charset="-128"/>
        </a:defRPr>
      </a:lvl2pPr>
      <a:lvl3pPr algn="l" defTabSz="457200" rtl="0" eaLnBrk="0" fontAlgn="base" hangingPunct="0">
        <a:spcBef>
          <a:spcPct val="0"/>
        </a:spcBef>
        <a:spcAft>
          <a:spcPct val="0"/>
        </a:spcAft>
        <a:defRPr sz="3600">
          <a:solidFill>
            <a:schemeClr val="accent1"/>
          </a:solidFill>
          <a:latin typeface="Trebuchet MS" charset="0"/>
          <a:ea typeface="MS PGothic" pitchFamily="34" charset="-128"/>
        </a:defRPr>
      </a:lvl3pPr>
      <a:lvl4pPr algn="l" defTabSz="457200" rtl="0" eaLnBrk="0" fontAlgn="base" hangingPunct="0">
        <a:spcBef>
          <a:spcPct val="0"/>
        </a:spcBef>
        <a:spcAft>
          <a:spcPct val="0"/>
        </a:spcAft>
        <a:defRPr sz="3600">
          <a:solidFill>
            <a:schemeClr val="accent1"/>
          </a:solidFill>
          <a:latin typeface="Trebuchet MS" charset="0"/>
          <a:ea typeface="MS PGothic" pitchFamily="34" charset="-128"/>
        </a:defRPr>
      </a:lvl4pPr>
      <a:lvl5pPr algn="l" defTabSz="457200" rtl="0" eaLnBrk="0" fontAlgn="base" hangingPunct="0">
        <a:spcBef>
          <a:spcPct val="0"/>
        </a:spcBef>
        <a:spcAft>
          <a:spcPct val="0"/>
        </a:spcAft>
        <a:defRPr sz="3600">
          <a:solidFill>
            <a:schemeClr val="accent1"/>
          </a:solidFill>
          <a:latin typeface="Trebuchet MS" charset="0"/>
          <a:ea typeface="MS PGothic"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S PGothic" pitchFamily="34" charset="-128"/>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S PGothic" pitchFamily="34"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S PGothic" pitchFamily="34"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S PGothic" pitchFamily="34"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5FA8B34-750E-435C-84B2-16EBCF724D45}" type="datetimeFigureOut">
              <a:rPr lang="en-US" smtClean="0">
                <a:solidFill>
                  <a:prstClr val="black">
                    <a:tint val="75000"/>
                  </a:prstClr>
                </a:solidFill>
                <a:latin typeface="Calibri"/>
                <a:ea typeface="+mn-ea"/>
              </a:rPr>
              <a:pPr eaLnBrk="1" fontAlgn="auto" hangingPunct="1">
                <a:spcBef>
                  <a:spcPts val="0"/>
                </a:spcBef>
                <a:spcAft>
                  <a:spcPts val="0"/>
                </a:spcAft>
              </a:pPr>
              <a:t>9/12/2018</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54D6B7-F98D-46F9-9E8F-C5E5E472D9B8}"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xmlns="" val="126072503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1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5FA8B34-750E-435C-84B2-16EBCF724D45}" type="datetimeFigureOut">
              <a:rPr lang="en-US" smtClean="0">
                <a:solidFill>
                  <a:prstClr val="black">
                    <a:tint val="75000"/>
                  </a:prstClr>
                </a:solidFill>
                <a:latin typeface="Calibri"/>
                <a:ea typeface="+mn-ea"/>
              </a:rPr>
              <a:pPr eaLnBrk="1" fontAlgn="auto" hangingPunct="1">
                <a:spcBef>
                  <a:spcPts val="0"/>
                </a:spcBef>
                <a:spcAft>
                  <a:spcPts val="0"/>
                </a:spcAft>
              </a:pPr>
              <a:t>9/12/2018</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54D6B7-F98D-46F9-9E8F-C5E5E472D9B8}"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xmlns="" val="2388820882"/>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hangingPunct="1">
              <a:defRPr/>
            </a:pPr>
            <a:fld id="{9F5E2EFE-362E-4931-8A54-F006B6E1AF85}" type="datetimeFigureOut">
              <a:rPr lang="en-US" smtClean="0">
                <a:solidFill>
                  <a:prstClr val="black">
                    <a:tint val="75000"/>
                  </a:prstClr>
                </a:solidFill>
                <a:latin typeface="Arial" charset="0"/>
                <a:ea typeface="+mn-ea"/>
                <a:cs typeface="Arial" charset="0"/>
              </a:rPr>
              <a:pPr eaLnBrk="1" hangingPunct="1">
                <a:defRPr/>
              </a:pPr>
              <a:t>9/12/2018</a:t>
            </a:fld>
            <a:endParaRPr lang="en-US">
              <a:solidFill>
                <a:prstClr val="black">
                  <a:tint val="75000"/>
                </a:prstClr>
              </a:solidFill>
              <a:latin typeface="Arial" charset="0"/>
              <a:ea typeface="+mn-ea"/>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hangingPunct="1">
              <a:defRPr/>
            </a:pPr>
            <a:endParaRPr lang="en-US">
              <a:solidFill>
                <a:prstClr val="black">
                  <a:tint val="75000"/>
                </a:prstClr>
              </a:solidFill>
              <a:latin typeface="Arial" charset="0"/>
              <a:ea typeface="+mn-ea"/>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hangingPunct="1">
              <a:defRPr/>
            </a:pPr>
            <a:fld id="{B16C6951-7400-4E1A-971F-BB2619111E46}" type="slidenum">
              <a:rPr lang="en-US" smtClean="0">
                <a:solidFill>
                  <a:prstClr val="black">
                    <a:tint val="75000"/>
                  </a:prstClr>
                </a:solidFill>
                <a:latin typeface="Arial" charset="0"/>
                <a:ea typeface="+mn-ea"/>
                <a:cs typeface="Arial" charset="0"/>
              </a:rPr>
              <a:pPr eaLnBrk="1" hangingPunct="1">
                <a:defRPr/>
              </a:pPr>
              <a:t>‹#›</a:t>
            </a:fld>
            <a:endParaRPr lang="en-US">
              <a:solidFill>
                <a:prstClr val="black">
                  <a:tint val="75000"/>
                </a:prstClr>
              </a:solidFill>
              <a:latin typeface="Arial" charset="0"/>
              <a:ea typeface="+mn-ea"/>
              <a:cs typeface="Arial" charset="0"/>
            </a:endParaRPr>
          </a:p>
        </p:txBody>
      </p:sp>
    </p:spTree>
    <p:extLst>
      <p:ext uri="{BB962C8B-B14F-4D97-AF65-F5344CB8AC3E}">
        <p14:creationId xmlns:p14="http://schemas.microsoft.com/office/powerpoint/2010/main" xmlns="" val="645580095"/>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1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5FA8B34-750E-435C-84B2-16EBCF724D45}" type="datetimeFigureOut">
              <a:rPr lang="en-US" smtClean="0">
                <a:solidFill>
                  <a:prstClr val="black">
                    <a:tint val="75000"/>
                  </a:prstClr>
                </a:solidFill>
                <a:latin typeface="Calibri"/>
                <a:ea typeface="+mn-ea"/>
              </a:rPr>
              <a:pPr eaLnBrk="1" fontAlgn="auto" hangingPunct="1">
                <a:spcBef>
                  <a:spcPts val="0"/>
                </a:spcBef>
                <a:spcAft>
                  <a:spcPts val="0"/>
                </a:spcAft>
              </a:pPr>
              <a:t>9/12/2018</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54D6B7-F98D-46F9-9E8F-C5E5E472D9B8}"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xmlns="" val="1100845130"/>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final%20OGDS.doc" TargetMode="Externa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alphaModFix/>
          </a:blip>
          <a:srcRect/>
          <a:stretch/>
        </p:blipFill>
        <p:spPr>
          <a:xfrm>
            <a:off x="990600" y="1295400"/>
            <a:ext cx="716279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676400" y="533400"/>
            <a:ext cx="586740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eaLnBrk="1" fontAlgn="auto" hangingPunct="1">
              <a:spcBef>
                <a:spcPts val="0"/>
              </a:spcBef>
              <a:spcAft>
                <a:spcPts val="0"/>
              </a:spcAft>
            </a:pPr>
            <a:r>
              <a:rPr lang="en-US" sz="2000" b="1" dirty="0">
                <a:solidFill>
                  <a:prstClr val="black"/>
                </a:solidFill>
                <a:latin typeface="Arial" panose="020B0604020202020204" pitchFamily="34" charset="0"/>
                <a:cs typeface="Arial" panose="020B0604020202020204" pitchFamily="34" charset="0"/>
              </a:rPr>
              <a:t>A must for transparency, accountability and </a:t>
            </a:r>
          </a:p>
          <a:p>
            <a:pPr algn="ctr" eaLnBrk="1" fontAlgn="auto" hangingPunct="1">
              <a:spcBef>
                <a:spcPts val="0"/>
              </a:spcBef>
              <a:spcAft>
                <a:spcPts val="0"/>
              </a:spcAft>
            </a:pPr>
            <a:r>
              <a:rPr lang="en-US" sz="2000" b="1" dirty="0">
                <a:solidFill>
                  <a:prstClr val="black"/>
                </a:solidFill>
                <a:latin typeface="Arial" panose="020B0604020202020204" pitchFamily="34" charset="0"/>
                <a:cs typeface="Arial" panose="020B0604020202020204" pitchFamily="34" charset="0"/>
              </a:rPr>
              <a:t>access to public information  </a:t>
            </a:r>
          </a:p>
        </p:txBody>
      </p:sp>
      <p:sp>
        <p:nvSpPr>
          <p:cNvPr id="4" name="TextBox 3"/>
          <p:cNvSpPr txBox="1"/>
          <p:nvPr/>
        </p:nvSpPr>
        <p:spPr>
          <a:xfrm>
            <a:off x="2590800" y="55251"/>
            <a:ext cx="44958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eaLnBrk="1" fontAlgn="auto" hangingPunct="1">
              <a:spcBef>
                <a:spcPts val="0"/>
              </a:spcBef>
              <a:spcAft>
                <a:spcPts val="0"/>
              </a:spcAft>
            </a:pPr>
            <a:r>
              <a:rPr lang="en-US" sz="2400" b="1" dirty="0">
                <a:solidFill>
                  <a:srgbClr val="0000FF"/>
                </a:solidFill>
              </a:rPr>
              <a:t>Open government &amp; Open data</a:t>
            </a:r>
          </a:p>
        </p:txBody>
      </p:sp>
    </p:spTree>
    <p:extLst>
      <p:ext uri="{BB962C8B-B14F-4D97-AF65-F5344CB8AC3E}">
        <p14:creationId xmlns:p14="http://schemas.microsoft.com/office/powerpoint/2010/main" xmlns="" val="34429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179070"/>
            <a:ext cx="7164388" cy="81153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Principles  and Criteria of OGD</a:t>
            </a: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3017667505"/>
              </p:ext>
            </p:extLst>
          </p:nvPr>
        </p:nvGraphicFramePr>
        <p:xfrm>
          <a:off x="228600" y="1293812"/>
          <a:ext cx="8686800" cy="5577840"/>
        </p:xfrm>
        <a:graphic>
          <a:graphicData uri="http://schemas.openxmlformats.org/drawingml/2006/table">
            <a:tbl>
              <a:tblPr/>
              <a:tblGrid>
                <a:gridCol w="8686800">
                  <a:extLst>
                    <a:ext uri="{9D8B030D-6E8A-4147-A177-3AD203B41FA5}">
                      <a16:colId xmlns:a16="http://schemas.microsoft.com/office/drawing/2014/main" xmlns="" val="192006691"/>
                    </a:ext>
                  </a:extLst>
                </a:gridCol>
              </a:tblGrid>
              <a:tr h="4800597">
                <a:tc>
                  <a:txBody>
                    <a:bodyPr/>
                    <a:lstStyle/>
                    <a:p>
                      <a:r>
                        <a:rPr lang="en-US" sz="2400" kern="1200" dirty="0">
                          <a:solidFill>
                            <a:schemeClr val="tx1"/>
                          </a:solidFill>
                          <a:effectLst/>
                          <a:latin typeface="+mn-lt"/>
                          <a:ea typeface="+mn-ea"/>
                          <a:cs typeface="+mn-cs"/>
                        </a:rPr>
                        <a:t>Each department shall have its own criteria for</a:t>
                      </a:r>
                    </a:p>
                    <a:p>
                      <a:pPr marL="342900" indent="-342900">
                        <a:buAutoNum type="arabicPeriod"/>
                      </a:pPr>
                      <a:r>
                        <a:rPr lang="en-US" sz="2200" b="1" kern="1200" dirty="0">
                          <a:solidFill>
                            <a:schemeClr val="tx1"/>
                          </a:solidFill>
                          <a:effectLst/>
                          <a:latin typeface="+mn-lt"/>
                          <a:ea typeface="+mn-ea"/>
                          <a:cs typeface="+mn-cs"/>
                        </a:rPr>
                        <a:t>High value datasets</a:t>
                      </a:r>
                    </a:p>
                    <a:p>
                      <a:pPr marL="342900" indent="-342900">
                        <a:buAutoNum type="arabicPeriod"/>
                      </a:pPr>
                      <a:r>
                        <a:rPr lang="en-US" sz="2200" b="1" kern="1200" dirty="0">
                          <a:solidFill>
                            <a:schemeClr val="tx1"/>
                          </a:solidFill>
                          <a:effectLst/>
                          <a:latin typeface="+mn-lt"/>
                          <a:ea typeface="+mn-ea"/>
                          <a:cs typeface="+mn-cs"/>
                        </a:rPr>
                        <a:t>Low value datasets</a:t>
                      </a:r>
                      <a:r>
                        <a:rPr lang="en-US" sz="2400" kern="1200" dirty="0">
                          <a:solidFill>
                            <a:schemeClr val="tx1"/>
                          </a:solidFill>
                          <a:effectLst/>
                          <a:latin typeface="+mn-lt"/>
                          <a:ea typeface="+mn-ea"/>
                          <a:cs typeface="+mn-cs"/>
                        </a:rPr>
                        <a:t/>
                      </a:r>
                      <a:br>
                        <a:rPr lang="en-US" sz="2400" kern="1200" dirty="0">
                          <a:solidFill>
                            <a:schemeClr val="tx1"/>
                          </a:solidFill>
                          <a:effectLst/>
                          <a:latin typeface="+mn-lt"/>
                          <a:ea typeface="+mn-ea"/>
                          <a:cs typeface="+mn-cs"/>
                        </a:rPr>
                      </a:br>
                      <a:endParaRPr lang="en-US" sz="2400" kern="1200" dirty="0">
                        <a:solidFill>
                          <a:schemeClr val="tx1"/>
                        </a:solidFill>
                        <a:effectLst/>
                        <a:latin typeface="+mn-lt"/>
                        <a:ea typeface="+mn-ea"/>
                        <a:cs typeface="+mn-cs"/>
                      </a:endParaRPr>
                    </a:p>
                    <a:p>
                      <a:pPr marL="0" indent="0">
                        <a:buNone/>
                      </a:pPr>
                      <a:r>
                        <a:rPr lang="en-US" sz="2400" b="1" kern="1200" dirty="0">
                          <a:solidFill>
                            <a:schemeClr val="tx1"/>
                          </a:solidFill>
                          <a:effectLst/>
                          <a:latin typeface="+mn-lt"/>
                          <a:ea typeface="+mn-ea"/>
                          <a:cs typeface="+mn-cs"/>
                        </a:rPr>
                        <a:t>Open Government data is governed by following Principles:</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Completeness</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Primary</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Timeliness</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Ease of Physical and Electronic Access</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Machine readability</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Non-discrimination</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Use of Commonly Owned Standards</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Licensing</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Permanence</a:t>
                      </a:r>
                    </a:p>
                    <a:p>
                      <a:pPr marL="285750" lvl="0" indent="-285750">
                        <a:buFont typeface="Arial" panose="020B0604020202020204" pitchFamily="34" charset="0"/>
                        <a:buChar char="•"/>
                      </a:pPr>
                      <a:r>
                        <a:rPr lang="en-US" sz="2200" kern="1200" dirty="0">
                          <a:solidFill>
                            <a:schemeClr val="tx1"/>
                          </a:solidFill>
                          <a:effectLst/>
                          <a:latin typeface="+mn-lt"/>
                          <a:ea typeface="+mn-ea"/>
                          <a:cs typeface="+mn-cs"/>
                        </a:rPr>
                        <a:t>Usage Costs</a:t>
                      </a:r>
                    </a:p>
                    <a:p>
                      <a:r>
                        <a:rPr lang="en-US" sz="2400" kern="1200" dirty="0">
                          <a:solidFill>
                            <a:schemeClr val="tx1"/>
                          </a:solidFill>
                          <a:effectLst/>
                          <a:latin typeface="+mn-lt"/>
                          <a:ea typeface="+mn-ea"/>
                          <a:cs typeface="+mn-cs"/>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Tree>
    <p:extLst>
      <p:ext uri="{BB962C8B-B14F-4D97-AF65-F5344CB8AC3E}">
        <p14:creationId xmlns:p14="http://schemas.microsoft.com/office/powerpoint/2010/main" xmlns="" val="940125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31"/>
          <p:cNvSpPr txBox="1">
            <a:spLocks noGrp="1"/>
          </p:cNvSpPr>
          <p:nvPr>
            <p:ph type="title"/>
          </p:nvPr>
        </p:nvSpPr>
        <p:spPr>
          <a:xfrm>
            <a:off x="457200" y="-38100"/>
            <a:ext cx="8229600" cy="1416050"/>
          </a:xfrm>
        </p:spPr>
        <p:txBody>
          <a:bodyPr>
            <a:spAutoFit/>
          </a:bodyPr>
          <a:lstStyle/>
          <a:p>
            <a:pPr indent="228600" algn="ctr" eaLnBrk="1" hangingPunct="1">
              <a:spcBef>
                <a:spcPct val="0"/>
              </a:spcBef>
              <a:buClr>
                <a:srgbClr val="000000"/>
              </a:buClr>
              <a:buSzTx/>
              <a:buFontTx/>
              <a:buNone/>
            </a:pPr>
            <a:r>
              <a:rPr lang="en-US" altLang="en-US" sz="4000" smtClean="0">
                <a:solidFill>
                  <a:srgbClr val="000000"/>
                </a:solidFill>
                <a:latin typeface="Arial" charset="0"/>
                <a:cs typeface="Arial" charset="0"/>
                <a:sym typeface="Arial" charset="0"/>
              </a:rPr>
              <a:t>OGD Initiatives in Developing Countries</a:t>
            </a:r>
          </a:p>
        </p:txBody>
      </p:sp>
      <p:sp>
        <p:nvSpPr>
          <p:cNvPr id="26627" name="Shape 32"/>
          <p:cNvSpPr txBox="1">
            <a:spLocks noGrp="1"/>
          </p:cNvSpPr>
          <p:nvPr>
            <p:ph type="body" idx="1"/>
          </p:nvPr>
        </p:nvSpPr>
        <p:spPr>
          <a:xfrm>
            <a:off x="381000" y="1447800"/>
            <a:ext cx="8458200" cy="4570413"/>
          </a:xfrm>
        </p:spPr>
        <p:txBody>
          <a:bodyPr>
            <a:spAutoFit/>
          </a:bodyPr>
          <a:lstStyle/>
          <a:p>
            <a:pPr marL="0" indent="0" algn="just" eaLnBrk="1" hangingPunct="1">
              <a:spcBef>
                <a:spcPts val="600"/>
              </a:spcBef>
              <a:buClr>
                <a:srgbClr val="000000"/>
              </a:buClr>
              <a:buSzPct val="167000"/>
            </a:pPr>
            <a:r>
              <a:rPr lang="en-US" altLang="en-US" sz="2800" b="1" dirty="0" smtClean="0">
                <a:latin typeface="Arial" charset="0"/>
                <a:cs typeface="Arial" charset="0"/>
              </a:rPr>
              <a:t>Kenya</a:t>
            </a:r>
          </a:p>
          <a:p>
            <a:pPr marL="0" indent="0" algn="just" eaLnBrk="1" hangingPunct="1">
              <a:spcBef>
                <a:spcPts val="600"/>
              </a:spcBef>
              <a:buClr>
                <a:srgbClr val="000000"/>
              </a:buClr>
              <a:buSzPct val="167000"/>
            </a:pPr>
            <a:r>
              <a:rPr lang="en-US" altLang="en-US" sz="2800" dirty="0" smtClean="0">
                <a:latin typeface="Arial" charset="0"/>
                <a:cs typeface="Arial" charset="0"/>
              </a:rPr>
              <a:t>In July 2011, Kenya become one of the first African countries and 22nd internationally to launch an Open Data initiative, making over </a:t>
            </a:r>
            <a:r>
              <a:rPr lang="en-US" altLang="en-US" sz="2800" dirty="0" smtClean="0">
                <a:solidFill>
                  <a:srgbClr val="AC3C8C"/>
                </a:solidFill>
                <a:latin typeface="Arial" charset="0"/>
                <a:cs typeface="Arial" charset="0"/>
              </a:rPr>
              <a:t>160</a:t>
            </a:r>
            <a:r>
              <a:rPr lang="en-US" altLang="en-US" sz="2800" dirty="0" smtClean="0">
                <a:solidFill>
                  <a:srgbClr val="0000FF"/>
                </a:solidFill>
                <a:latin typeface="Arial" charset="0"/>
                <a:cs typeface="Arial" charset="0"/>
              </a:rPr>
              <a:t> </a:t>
            </a:r>
            <a:r>
              <a:rPr lang="en-US" altLang="en-US" sz="2800" dirty="0" smtClean="0">
                <a:latin typeface="Arial" charset="0"/>
                <a:cs typeface="Arial" charset="0"/>
              </a:rPr>
              <a:t>government datasets freely available through a publicly accessible online portal. The portal hosts over four hundred government datasets as well as 2009 census, </a:t>
            </a:r>
            <a:r>
              <a:rPr lang="en-US" altLang="en-US" sz="2800" b="1" dirty="0" smtClean="0">
                <a:latin typeface="Arial" charset="0"/>
                <a:cs typeface="Arial" charset="0"/>
              </a:rPr>
              <a:t>national and regional expenditure and data on key public services like education, health and agriculture </a:t>
            </a:r>
            <a:r>
              <a:rPr lang="en-US" altLang="en-US" sz="2800" b="1" dirty="0" err="1" smtClean="0">
                <a:latin typeface="Arial" charset="0"/>
                <a:cs typeface="Arial" charset="0"/>
              </a:rPr>
              <a:t>etc</a:t>
            </a:r>
            <a:endParaRPr lang="en-US" altLang="en-US" sz="2800" b="1" dirty="0" smtClean="0">
              <a:latin typeface="Arial" charset="0"/>
              <a:cs typeface="Arial" charset="0"/>
            </a:endParaRPr>
          </a:p>
        </p:txBody>
      </p:sp>
      <p:sp>
        <p:nvSpPr>
          <p:cNvPr id="26628" name="Shape 34"/>
          <p:cNvSpPr>
            <a:spLocks noChangeArrowheads="1"/>
          </p:cNvSpPr>
          <p:nvPr/>
        </p:nvSpPr>
        <p:spPr bwMode="auto">
          <a:xfrm>
            <a:off x="0" y="6505575"/>
            <a:ext cx="9144000" cy="352425"/>
          </a:xfrm>
          <a:prstGeom prst="rect">
            <a:avLst/>
          </a:prstGeom>
          <a:blipFill dpi="0" rotWithShape="1">
            <a:blip r:embed="rId3"/>
            <a:srcRect/>
            <a:stretch>
              <a:fillRect/>
            </a:stretch>
          </a:blipFill>
          <a:ln w="9525">
            <a:noFill/>
            <a:miter lim="800000"/>
            <a:headEnd/>
            <a:tailEnd/>
          </a:ln>
        </p:spPr>
        <p:txBody>
          <a:bodyPr/>
          <a:lstStyle/>
          <a:p>
            <a:pPr eaLnBrk="1" fontAlgn="auto" hangingPunct="1">
              <a:spcBef>
                <a:spcPts val="0"/>
              </a:spcBef>
              <a:spcAft>
                <a:spcPts val="0"/>
              </a:spcAft>
            </a:pPr>
            <a:endParaRPr lang="en-US" altLang="en-US">
              <a:solidFill>
                <a:prstClr val="black"/>
              </a:solidFill>
              <a:latin typeface="Calibri"/>
              <a:ea typeface="+mn-ea"/>
            </a:endParaRPr>
          </a:p>
        </p:txBody>
      </p:sp>
    </p:spTree>
    <p:extLst>
      <p:ext uri="{BB962C8B-B14F-4D97-AF65-F5344CB8AC3E}">
        <p14:creationId xmlns:p14="http://schemas.microsoft.com/office/powerpoint/2010/main" xmlns="" val="62538080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31"/>
          <p:cNvSpPr txBox="1">
            <a:spLocks noGrp="1"/>
          </p:cNvSpPr>
          <p:nvPr>
            <p:ph type="title"/>
          </p:nvPr>
        </p:nvSpPr>
        <p:spPr>
          <a:xfrm>
            <a:off x="0" y="12700"/>
            <a:ext cx="9144000" cy="738188"/>
          </a:xfrm>
        </p:spPr>
        <p:txBody>
          <a:bodyPr>
            <a:spAutoFit/>
          </a:bodyPr>
          <a:lstStyle/>
          <a:p>
            <a:pPr indent="228600" algn="ctr" eaLnBrk="1" hangingPunct="1">
              <a:spcBef>
                <a:spcPct val="0"/>
              </a:spcBef>
              <a:buClr>
                <a:srgbClr val="000000"/>
              </a:buClr>
              <a:buSzTx/>
              <a:buFontTx/>
              <a:buNone/>
            </a:pPr>
            <a:r>
              <a:rPr lang="en-US" altLang="en-US" smtClean="0">
                <a:solidFill>
                  <a:srgbClr val="000000"/>
                </a:solidFill>
                <a:latin typeface="Arial" charset="0"/>
                <a:cs typeface="Arial" charset="0"/>
                <a:sym typeface="Arial" charset="0"/>
              </a:rPr>
              <a:t>OGD Initiatives in Developing Countries</a:t>
            </a:r>
          </a:p>
        </p:txBody>
      </p:sp>
      <p:sp>
        <p:nvSpPr>
          <p:cNvPr id="27651" name="Shape 32"/>
          <p:cNvSpPr txBox="1">
            <a:spLocks noGrp="1"/>
          </p:cNvSpPr>
          <p:nvPr>
            <p:ph type="body" idx="1"/>
          </p:nvPr>
        </p:nvSpPr>
        <p:spPr>
          <a:xfrm>
            <a:off x="-76200" y="762000"/>
            <a:ext cx="9067800" cy="6063198"/>
          </a:xfrm>
        </p:spPr>
        <p:txBody>
          <a:bodyPr>
            <a:spAutoFit/>
          </a:bodyPr>
          <a:lstStyle/>
          <a:p>
            <a:pPr marL="0" indent="0" algn="just" eaLnBrk="1" hangingPunct="1">
              <a:spcBef>
                <a:spcPts val="600"/>
              </a:spcBef>
              <a:buClr>
                <a:srgbClr val="000000"/>
              </a:buClr>
              <a:buSzPct val="167000"/>
            </a:pPr>
            <a:r>
              <a:rPr lang="en-US" altLang="en-US" sz="2800" b="1" dirty="0" smtClean="0">
                <a:latin typeface="Arial" charset="0"/>
                <a:cs typeface="Arial" charset="0"/>
              </a:rPr>
              <a:t>   Moldova</a:t>
            </a:r>
            <a:r>
              <a:rPr lang="en-US" altLang="en-US" sz="2800" dirty="0" smtClean="0">
                <a:latin typeface="Arial" charset="0"/>
                <a:cs typeface="Arial" charset="0"/>
              </a:rPr>
              <a:t> </a:t>
            </a:r>
          </a:p>
          <a:p>
            <a:pPr marL="0" indent="0" algn="just"/>
            <a:r>
              <a:rPr lang="en-US" altLang="en-US" sz="2400" dirty="0" smtClean="0">
                <a:latin typeface="Arial" charset="0"/>
                <a:cs typeface="Arial" charset="0"/>
              </a:rPr>
              <a:t>   The Moldova open data website-- the first in the region – launched in 2012 with </a:t>
            </a:r>
            <a:r>
              <a:rPr lang="en-US" altLang="en-US" sz="2400" dirty="0" smtClean="0">
                <a:solidFill>
                  <a:srgbClr val="AC3C8C"/>
                </a:solidFill>
                <a:latin typeface="Arial" charset="0"/>
                <a:cs typeface="Arial" charset="0"/>
              </a:rPr>
              <a:t>67 </a:t>
            </a:r>
            <a:r>
              <a:rPr lang="en-US" altLang="en-US" sz="2400" dirty="0" smtClean="0">
                <a:latin typeface="Arial" charset="0"/>
                <a:cs typeface="Arial" charset="0"/>
              </a:rPr>
              <a:t>data sets from 5 agencies, with each agency providing a minimum of 3 data sets per month to create a pipeline of data. </a:t>
            </a:r>
            <a:r>
              <a:rPr lang="en-US" altLang="en-US" sz="2400" b="1" dirty="0" smtClean="0">
                <a:latin typeface="Arial" charset="0"/>
                <a:cs typeface="Arial" charset="0"/>
              </a:rPr>
              <a:t>First country in the World to publish the entire Government expenditure dataset in one consolidated excel file. </a:t>
            </a:r>
          </a:p>
          <a:p>
            <a:pPr marL="0" indent="0"/>
            <a:r>
              <a:rPr lang="en-US" altLang="en-US" sz="2800" b="1" dirty="0" smtClean="0">
                <a:latin typeface="Arial" charset="0"/>
                <a:cs typeface="Arial" charset="0"/>
              </a:rPr>
              <a:t>   Chile </a:t>
            </a:r>
          </a:p>
          <a:p>
            <a:pPr marL="0" indent="0" algn="just"/>
            <a:r>
              <a:rPr lang="en-US" altLang="en-US" sz="2800" dirty="0" smtClean="0">
                <a:latin typeface="Arial" charset="0"/>
                <a:cs typeface="Arial" charset="0"/>
              </a:rPr>
              <a:t>   </a:t>
            </a:r>
            <a:r>
              <a:rPr lang="en-US" altLang="en-US" sz="2400" dirty="0" smtClean="0">
                <a:latin typeface="Arial" charset="0"/>
                <a:cs typeface="Arial" charset="0"/>
              </a:rPr>
              <a:t>Chile was among the first few countries in Latin America to adopt open data through a portal. Recently public procurement data has been released to support the initiative. A recent study on </a:t>
            </a:r>
            <a:r>
              <a:rPr lang="en-US" altLang="en-US" sz="2400" b="1" dirty="0" smtClean="0">
                <a:latin typeface="Arial" charset="0"/>
                <a:cs typeface="Arial" charset="0"/>
              </a:rPr>
              <a:t>judiciary data, including budget allocations, performance statistics</a:t>
            </a:r>
            <a:r>
              <a:rPr lang="en-US" altLang="en-US" sz="2400" dirty="0" smtClean="0">
                <a:latin typeface="Arial" charset="0"/>
                <a:cs typeface="Arial" charset="0"/>
              </a:rPr>
              <a:t>, court rulings, selection and removal of magistrates, and hiring and personnel details found Chile at the top of its performance compared to other countries in the region.</a:t>
            </a:r>
            <a:endParaRPr lang="en-US" altLang="en-US" sz="2800" dirty="0" smtClean="0">
              <a:latin typeface="Arial" charset="0"/>
              <a:cs typeface="Arial" charset="0"/>
            </a:endParaRPr>
          </a:p>
        </p:txBody>
      </p:sp>
    </p:spTree>
    <p:extLst>
      <p:ext uri="{BB962C8B-B14F-4D97-AF65-F5344CB8AC3E}">
        <p14:creationId xmlns:p14="http://schemas.microsoft.com/office/powerpoint/2010/main" xmlns="" val="216782988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417638"/>
          </a:xfrm>
        </p:spPr>
        <p:txBody>
          <a:bodyPr>
            <a:normAutofit/>
          </a:bodyPr>
          <a:lstStyle/>
          <a:p>
            <a:r>
              <a:rPr lang="en-GB" dirty="0" smtClean="0"/>
              <a:t>OGD Ranking of Bangladesh</a:t>
            </a:r>
            <a:br>
              <a:rPr lang="en-GB" dirty="0" smtClean="0"/>
            </a:br>
            <a:r>
              <a:rPr lang="en-US" altLang="en-US" sz="3600" dirty="0">
                <a:solidFill>
                  <a:srgbClr val="000000"/>
                </a:solidFill>
                <a:latin typeface="Arial" charset="0"/>
                <a:cs typeface="Arial" charset="0"/>
                <a:sym typeface="Arial" charset="0"/>
              </a:rPr>
              <a:t>(Global Open Data Index</a:t>
            </a:r>
            <a:r>
              <a:rPr lang="en-US" altLang="en-US" sz="3600" dirty="0" smtClean="0">
                <a:solidFill>
                  <a:srgbClr val="000000"/>
                </a:solidFill>
                <a:latin typeface="Arial" charset="0"/>
                <a:cs typeface="Arial" charset="0"/>
                <a:sym typeface="Arial" charset="0"/>
              </a:rPr>
              <a:t>)</a:t>
            </a:r>
            <a:endParaRPr lang="en-GB" sz="3600" dirty="0"/>
          </a:p>
        </p:txBody>
      </p:sp>
      <p:graphicFrame>
        <p:nvGraphicFramePr>
          <p:cNvPr id="5" name="Table 4"/>
          <p:cNvGraphicFramePr>
            <a:graphicFrameLocks noGrp="1"/>
          </p:cNvGraphicFramePr>
          <p:nvPr>
            <p:extLst>
              <p:ext uri="{D42A27DB-BD31-4B8C-83A1-F6EECF244321}">
                <p14:modId xmlns:p14="http://schemas.microsoft.com/office/powerpoint/2010/main" xmlns="" val="3742030546"/>
              </p:ext>
            </p:extLst>
          </p:nvPr>
        </p:nvGraphicFramePr>
        <p:xfrm>
          <a:off x="1524000" y="2590800"/>
          <a:ext cx="6096000" cy="2499184"/>
        </p:xfrm>
        <a:graphic>
          <a:graphicData uri="http://schemas.openxmlformats.org/drawingml/2006/table">
            <a:tbl>
              <a:tblPr firstRow="1" bandRow="1"/>
              <a:tblGrid>
                <a:gridCol w="1752600"/>
                <a:gridCol w="1981200"/>
                <a:gridCol w="2362200"/>
              </a:tblGrid>
              <a:tr h="944652">
                <a:tc>
                  <a:txBody>
                    <a:bodyPr/>
                    <a:lstStyle/>
                    <a:p>
                      <a:pPr algn="ctr"/>
                      <a:r>
                        <a:rPr lang="en-US" sz="2800" b="1" dirty="0" smtClean="0"/>
                        <a:t>Year</a:t>
                      </a:r>
                      <a:endParaRPr lang="en-US" sz="2800" b="1" dirty="0"/>
                    </a:p>
                  </a:txBody>
                  <a:tcPr marT="45698" marB="45698"/>
                </a:tc>
                <a:tc>
                  <a:txBody>
                    <a:bodyPr/>
                    <a:lstStyle/>
                    <a:p>
                      <a:pPr algn="ctr"/>
                      <a:r>
                        <a:rPr lang="en-US" sz="2800" b="1" dirty="0" smtClean="0"/>
                        <a:t>Rank</a:t>
                      </a:r>
                      <a:endParaRPr lang="en-US" sz="2800" b="1" dirty="0"/>
                    </a:p>
                  </a:txBody>
                  <a:tcPr marT="45698" marB="45698"/>
                </a:tc>
                <a:tc>
                  <a:txBody>
                    <a:bodyPr/>
                    <a:lstStyle/>
                    <a:p>
                      <a:pPr algn="ctr"/>
                      <a:r>
                        <a:rPr lang="en-US" sz="2800" b="1" dirty="0" smtClean="0"/>
                        <a:t>Total Countries</a:t>
                      </a:r>
                      <a:endParaRPr lang="en-US" sz="2800" b="1" dirty="0"/>
                    </a:p>
                  </a:txBody>
                  <a:tcPr marT="45698" marB="45698"/>
                </a:tc>
              </a:tr>
              <a:tr h="518024">
                <a:tc>
                  <a:txBody>
                    <a:bodyPr/>
                    <a:lstStyle/>
                    <a:p>
                      <a:pPr algn="ctr"/>
                      <a:r>
                        <a:rPr lang="en-US" sz="2800" dirty="0" smtClean="0"/>
                        <a:t>2013</a:t>
                      </a:r>
                      <a:endParaRPr lang="en-US" sz="2800" dirty="0"/>
                    </a:p>
                  </a:txBody>
                  <a:tcPr marT="45698" marB="4569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45</a:t>
                      </a:r>
                    </a:p>
                  </a:txBody>
                  <a:tcPr marT="45698" marB="4569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75</a:t>
                      </a:r>
                    </a:p>
                  </a:txBody>
                  <a:tcPr marT="45698" marB="45698"/>
                </a:tc>
              </a:tr>
              <a:tr h="518024">
                <a:tc>
                  <a:txBody>
                    <a:bodyPr/>
                    <a:lstStyle/>
                    <a:p>
                      <a:pPr algn="ctr"/>
                      <a:r>
                        <a:rPr lang="en-US" sz="2800" dirty="0" smtClean="0"/>
                        <a:t>2014</a:t>
                      </a:r>
                      <a:endParaRPr lang="en-US" sz="2800" dirty="0"/>
                    </a:p>
                  </a:txBody>
                  <a:tcPr marT="45698" marB="45698"/>
                </a:tc>
                <a:tc>
                  <a:txBody>
                    <a:bodyPr/>
                    <a:lstStyle/>
                    <a:p>
                      <a:pPr algn="ctr"/>
                      <a:r>
                        <a:rPr lang="en-US" sz="2800" dirty="0" smtClean="0"/>
                        <a:t>63</a:t>
                      </a:r>
                      <a:endParaRPr lang="en-US" sz="2800" dirty="0"/>
                    </a:p>
                  </a:txBody>
                  <a:tcPr marT="45698" marB="45698"/>
                </a:tc>
                <a:tc>
                  <a:txBody>
                    <a:bodyPr/>
                    <a:lstStyle/>
                    <a:p>
                      <a:pPr algn="ctr"/>
                      <a:r>
                        <a:rPr lang="en-US" sz="2800" dirty="0" smtClean="0"/>
                        <a:t>101</a:t>
                      </a:r>
                      <a:endParaRPr lang="en-US" sz="2800" dirty="0"/>
                    </a:p>
                  </a:txBody>
                  <a:tcPr marT="45698" marB="45698"/>
                </a:tc>
              </a:tr>
              <a:tr h="518024">
                <a:tc>
                  <a:txBody>
                    <a:bodyPr/>
                    <a:lstStyle/>
                    <a:p>
                      <a:pPr algn="ctr"/>
                      <a:r>
                        <a:rPr lang="en-US" sz="2800" dirty="0" smtClean="0"/>
                        <a:t>2015</a:t>
                      </a:r>
                      <a:endParaRPr lang="en-US" sz="2800" dirty="0"/>
                    </a:p>
                  </a:txBody>
                  <a:tcPr marT="45698" marB="45698"/>
                </a:tc>
                <a:tc>
                  <a:txBody>
                    <a:bodyPr/>
                    <a:lstStyle/>
                    <a:p>
                      <a:pPr algn="ctr"/>
                      <a:r>
                        <a:rPr lang="en-US" sz="2800" dirty="0" smtClean="0"/>
                        <a:t>69</a:t>
                      </a:r>
                      <a:endParaRPr lang="en-US" sz="2800" dirty="0"/>
                    </a:p>
                  </a:txBody>
                  <a:tcPr marT="45698" marB="45698"/>
                </a:tc>
                <a:tc>
                  <a:txBody>
                    <a:bodyPr/>
                    <a:lstStyle/>
                    <a:p>
                      <a:pPr algn="ctr"/>
                      <a:r>
                        <a:rPr lang="en-US" sz="2800" dirty="0" smtClean="0"/>
                        <a:t>118</a:t>
                      </a:r>
                      <a:endParaRPr lang="en-US" sz="2800" dirty="0"/>
                    </a:p>
                  </a:txBody>
                  <a:tcPr marT="45698" marB="45698"/>
                </a:tc>
              </a:tr>
            </a:tbl>
          </a:graphicData>
        </a:graphic>
      </p:graphicFrame>
      <p:sp>
        <p:nvSpPr>
          <p:cNvPr id="4" name="Date Placeholder 3"/>
          <p:cNvSpPr txBox="1">
            <a:spLocks/>
          </p:cNvSpPr>
          <p:nvPr/>
        </p:nvSpPr>
        <p:spPr>
          <a:xfrm>
            <a:off x="76200" y="0"/>
            <a:ext cx="16002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fld id="{9B1B6001-6488-4BE8-A093-755B7E8F71E1}" type="datetime12">
              <a:rPr lang="en-US" sz="2000" b="1" smtClean="0">
                <a:solidFill>
                  <a:srgbClr val="FF0000"/>
                </a:solidFill>
                <a:latin typeface="Arial Rounded MT Bold" pitchFamily="34" charset="0"/>
              </a:rPr>
              <a:pPr eaLnBrk="1" hangingPunct="1">
                <a:defRPr/>
              </a:pPr>
              <a:t>3:31 PM</a:t>
            </a:fld>
            <a:endParaRPr lang="en-US" sz="2000" b="1" dirty="0">
              <a:solidFill>
                <a:srgbClr val="FF0000"/>
              </a:solidFill>
              <a:latin typeface="Arial Rounded MT Bold" pitchFamily="34" charset="0"/>
            </a:endParaRPr>
          </a:p>
        </p:txBody>
      </p:sp>
    </p:spTree>
    <p:extLst>
      <p:ext uri="{BB962C8B-B14F-4D97-AF65-F5344CB8AC3E}">
        <p14:creationId xmlns:p14="http://schemas.microsoft.com/office/powerpoint/2010/main" xmlns="" val="2791749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311" y="364470"/>
            <a:ext cx="174148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t>Background:</a:t>
            </a:r>
            <a:endParaRPr lang="en-US" dirty="0"/>
          </a:p>
        </p:txBody>
      </p:sp>
      <p:sp>
        <p:nvSpPr>
          <p:cNvPr id="2" name="Rectangle 1"/>
          <p:cNvSpPr/>
          <p:nvPr/>
        </p:nvSpPr>
        <p:spPr>
          <a:xfrm>
            <a:off x="304800" y="990600"/>
            <a:ext cx="8610600" cy="3631763"/>
          </a:xfrm>
          <a:prstGeom prst="rect">
            <a:avLst/>
          </a:prstGeom>
        </p:spPr>
        <p:txBody>
          <a:bodyPr wrap="square">
            <a:spAutoFit/>
          </a:bodyPr>
          <a:lstStyle/>
          <a:p>
            <a:r>
              <a:rPr lang="en-US" dirty="0"/>
              <a:t>A workshop was held on 23 to 25 August, 2015 on the topics of   “Open Government Data (</a:t>
            </a:r>
            <a:r>
              <a:rPr lang="en-US" dirty="0" err="1"/>
              <a:t>OGD</a:t>
            </a:r>
            <a:r>
              <a:rPr lang="en-US" dirty="0"/>
              <a:t>) Sensitization, Gap Assessment and Strategic planning”</a:t>
            </a:r>
          </a:p>
          <a:p>
            <a:endParaRPr lang="en-US" dirty="0" smtClean="0"/>
          </a:p>
          <a:p>
            <a:r>
              <a:rPr lang="en-US" dirty="0" smtClean="0"/>
              <a:t>A </a:t>
            </a:r>
            <a:r>
              <a:rPr lang="en-US" dirty="0"/>
              <a:t>Policymakers meeting was held in Bangladesh on Open Government Data (</a:t>
            </a:r>
            <a:r>
              <a:rPr lang="en-US" dirty="0" err="1"/>
              <a:t>OGD</a:t>
            </a:r>
            <a:r>
              <a:rPr lang="en-US" dirty="0"/>
              <a:t>) Last 11, November 2015, presided over by the principal Secretary, </a:t>
            </a:r>
            <a:endParaRPr lang="en-US" dirty="0" smtClean="0"/>
          </a:p>
          <a:p>
            <a:r>
              <a:rPr lang="en-US" dirty="0" err="1" smtClean="0"/>
              <a:t>Abul</a:t>
            </a:r>
            <a:r>
              <a:rPr lang="en-US" dirty="0" smtClean="0"/>
              <a:t> </a:t>
            </a:r>
            <a:r>
              <a:rPr lang="en-US" dirty="0" err="1"/>
              <a:t>Kalam</a:t>
            </a:r>
            <a:r>
              <a:rPr lang="en-US" dirty="0"/>
              <a:t> Azad at the Prime Minister's Office.</a:t>
            </a:r>
          </a:p>
          <a:p>
            <a:endParaRPr lang="en-US" dirty="0" smtClean="0"/>
          </a:p>
          <a:p>
            <a:r>
              <a:rPr lang="en-US" dirty="0" smtClean="0"/>
              <a:t>The </a:t>
            </a:r>
            <a:r>
              <a:rPr lang="en-US" dirty="0"/>
              <a:t>following committee has been formed to implement/run </a:t>
            </a:r>
            <a:r>
              <a:rPr lang="en-US" dirty="0" err="1"/>
              <a:t>OGD</a:t>
            </a:r>
            <a:r>
              <a:rPr lang="en-US" dirty="0"/>
              <a:t> activities.</a:t>
            </a:r>
          </a:p>
          <a:p>
            <a:r>
              <a:rPr lang="en-US" dirty="0" smtClean="0"/>
              <a:t>   </a:t>
            </a:r>
            <a:r>
              <a:rPr lang="en-US" sz="1700" dirty="0" smtClean="0"/>
              <a:t>a)Open </a:t>
            </a:r>
            <a:r>
              <a:rPr lang="en-US" sz="1700" dirty="0"/>
              <a:t>data Executive committee headed by Secretary (coordination </a:t>
            </a:r>
            <a:r>
              <a:rPr lang="en-US" sz="1700" dirty="0" smtClean="0"/>
              <a:t>&amp; reform</a:t>
            </a:r>
            <a:r>
              <a:rPr lang="en-US" sz="1700" dirty="0"/>
              <a:t>), Cabinet division.</a:t>
            </a:r>
          </a:p>
          <a:p>
            <a:r>
              <a:rPr lang="en-US" sz="1700" dirty="0" smtClean="0"/>
              <a:t>   b)Open </a:t>
            </a:r>
            <a:r>
              <a:rPr lang="en-US" sz="1700" dirty="0"/>
              <a:t>data Strategy Review and Formulation committee headed by Secretary, </a:t>
            </a:r>
            <a:r>
              <a:rPr lang="en-US" sz="1700" dirty="0" smtClean="0"/>
              <a:t> SID</a:t>
            </a:r>
            <a:r>
              <a:rPr lang="en-US" sz="1700" dirty="0"/>
              <a:t>.</a:t>
            </a:r>
          </a:p>
          <a:p>
            <a:r>
              <a:rPr lang="en-US" sz="1700" dirty="0" smtClean="0"/>
              <a:t>   c)Open </a:t>
            </a:r>
            <a:r>
              <a:rPr lang="en-US" sz="1700" dirty="0"/>
              <a:t>data Working group committee headed by Additional Secretary, SID.</a:t>
            </a:r>
          </a:p>
          <a:p>
            <a:r>
              <a:rPr lang="en-US" sz="1700" dirty="0" smtClean="0"/>
              <a:t>   d)Open </a:t>
            </a:r>
            <a:r>
              <a:rPr lang="en-US" sz="1700" dirty="0"/>
              <a:t>data Implementation committee headed by Project director, </a:t>
            </a:r>
            <a:r>
              <a:rPr lang="en-US" sz="1700" dirty="0" err="1"/>
              <a:t>a2i</a:t>
            </a:r>
            <a:r>
              <a:rPr lang="en-US" sz="1700" dirty="0"/>
              <a:t>.</a:t>
            </a:r>
          </a:p>
        </p:txBody>
      </p:sp>
    </p:spTree>
    <p:extLst>
      <p:ext uri="{BB962C8B-B14F-4D97-AF65-F5344CB8AC3E}">
        <p14:creationId xmlns:p14="http://schemas.microsoft.com/office/powerpoint/2010/main" xmlns="" val="4139417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41487"/>
            <a:ext cx="8763000" cy="5016758"/>
          </a:xfrm>
          <a:prstGeom prst="rect">
            <a:avLst/>
          </a:prstGeom>
        </p:spPr>
        <p:txBody>
          <a:bodyPr wrap="square">
            <a:spAutoFit/>
          </a:bodyPr>
          <a:lstStyle/>
          <a:p>
            <a:r>
              <a:rPr lang="en-US" sz="2000" dirty="0" smtClean="0"/>
              <a:t>•</a:t>
            </a:r>
            <a:r>
              <a:rPr lang="en-US" sz="2000" dirty="0" err="1" smtClean="0"/>
              <a:t>OGD</a:t>
            </a:r>
            <a:r>
              <a:rPr lang="en-US" sz="2000" dirty="0" smtClean="0"/>
              <a:t> </a:t>
            </a:r>
            <a:r>
              <a:rPr lang="en-US" sz="2000" dirty="0"/>
              <a:t>Platform is Developed and </a:t>
            </a:r>
            <a:r>
              <a:rPr lang="en-US" sz="2000" dirty="0" smtClean="0"/>
              <a:t>beta live.</a:t>
            </a:r>
          </a:p>
          <a:p>
            <a:r>
              <a:rPr lang="en-US" sz="2000" dirty="0" smtClean="0"/>
              <a:t>   Enhancement </a:t>
            </a:r>
            <a:r>
              <a:rPr lang="en-US" sz="2000" dirty="0"/>
              <a:t>of </a:t>
            </a:r>
            <a:r>
              <a:rPr lang="en-US" sz="2000" dirty="0" err="1" smtClean="0"/>
              <a:t>OGD</a:t>
            </a:r>
            <a:r>
              <a:rPr lang="en-US" sz="2000" dirty="0" smtClean="0"/>
              <a:t> 	Platform </a:t>
            </a:r>
            <a:r>
              <a:rPr lang="en-US" sz="2000" dirty="0"/>
              <a:t>is ongoing for adding new features.</a:t>
            </a:r>
          </a:p>
          <a:p>
            <a:r>
              <a:rPr lang="en-US" sz="2000" dirty="0" smtClean="0"/>
              <a:t>•</a:t>
            </a:r>
            <a:r>
              <a:rPr lang="en-US" sz="2000" dirty="0" err="1" smtClean="0"/>
              <a:t>OGD</a:t>
            </a:r>
            <a:r>
              <a:rPr lang="en-US" sz="2000" dirty="0" smtClean="0"/>
              <a:t> </a:t>
            </a:r>
            <a:r>
              <a:rPr lang="en-US" sz="2000" dirty="0"/>
              <a:t>Domain is registered under SID.</a:t>
            </a:r>
          </a:p>
          <a:p>
            <a:r>
              <a:rPr lang="en-US" sz="2000" dirty="0" smtClean="0"/>
              <a:t>•‘</a:t>
            </a:r>
            <a:r>
              <a:rPr lang="en-US" sz="2000" dirty="0"/>
              <a:t>Open Government Data Strategy’ document (English) is approved by the </a:t>
            </a:r>
            <a:r>
              <a:rPr lang="en-US" sz="2000" dirty="0" smtClean="0"/>
              <a:t>    	Minister</a:t>
            </a:r>
            <a:r>
              <a:rPr lang="en-US" sz="2000" dirty="0"/>
              <a:t>.</a:t>
            </a:r>
          </a:p>
          <a:p>
            <a:r>
              <a:rPr lang="en-US" sz="2000" dirty="0" smtClean="0"/>
              <a:t>•Prepared </a:t>
            </a:r>
            <a:r>
              <a:rPr lang="en-US" sz="2000" dirty="0"/>
              <a:t>User ID &amp; Passwords for Stakeholders/ Data Providers at </a:t>
            </a:r>
            <a:r>
              <a:rPr lang="en-US" sz="2000" dirty="0" err="1"/>
              <a:t>OGD</a:t>
            </a:r>
            <a:r>
              <a:rPr lang="en-US" sz="2000" dirty="0"/>
              <a:t> </a:t>
            </a:r>
            <a:r>
              <a:rPr lang="en-US" sz="2000" dirty="0" smtClean="0"/>
              <a:t>	platform for </a:t>
            </a:r>
            <a:r>
              <a:rPr lang="en-US" sz="2000" dirty="0"/>
              <a:t>Datasets sharing/uploading.</a:t>
            </a:r>
          </a:p>
          <a:p>
            <a:r>
              <a:rPr lang="en-US" sz="2000" dirty="0" smtClean="0"/>
              <a:t>•Created  </a:t>
            </a:r>
            <a:r>
              <a:rPr lang="en-US" sz="2000" dirty="0"/>
              <a:t>API at </a:t>
            </a:r>
            <a:r>
              <a:rPr lang="en-US" sz="2000" dirty="0" err="1"/>
              <a:t>OGD</a:t>
            </a:r>
            <a:r>
              <a:rPr lang="en-US" sz="2000" dirty="0"/>
              <a:t> platform to Extract Data From SDG Tracker &amp; </a:t>
            </a:r>
            <a:r>
              <a:rPr lang="en-US" sz="2000" dirty="0" smtClean="0"/>
              <a:t>	National </a:t>
            </a:r>
            <a:r>
              <a:rPr lang="en-US" sz="2000" dirty="0"/>
              <a:t>Portal.</a:t>
            </a:r>
          </a:p>
          <a:p>
            <a:r>
              <a:rPr lang="en-US" sz="2000" dirty="0" smtClean="0"/>
              <a:t>•Started </a:t>
            </a:r>
            <a:r>
              <a:rPr lang="en-US" sz="2000" dirty="0"/>
              <a:t>Dataset Collection Process ( One to one meeting with Ministries /  </a:t>
            </a:r>
            <a:r>
              <a:rPr lang="en-US" sz="2000" dirty="0" smtClean="0"/>
              <a:t> Departments</a:t>
            </a:r>
            <a:r>
              <a:rPr lang="en-US" sz="2000" dirty="0"/>
              <a:t>) for providing potential Datasets from Affiliated Agencies.</a:t>
            </a:r>
          </a:p>
          <a:p>
            <a:r>
              <a:rPr lang="en-US" sz="2000" dirty="0" smtClean="0"/>
              <a:t>•Created </a:t>
            </a:r>
            <a:r>
              <a:rPr lang="en-US" sz="2000" dirty="0"/>
              <a:t>12 priority category at </a:t>
            </a:r>
            <a:r>
              <a:rPr lang="en-US" sz="2000" dirty="0" err="1"/>
              <a:t>OGD</a:t>
            </a:r>
            <a:r>
              <a:rPr lang="en-US" sz="2000" dirty="0"/>
              <a:t> Platform</a:t>
            </a:r>
          </a:p>
          <a:p>
            <a:r>
              <a:rPr lang="en-US" sz="2000" dirty="0" smtClean="0"/>
              <a:t>•</a:t>
            </a:r>
            <a:r>
              <a:rPr lang="en-US" sz="2000" dirty="0" err="1" smtClean="0"/>
              <a:t>Redatam</a:t>
            </a:r>
            <a:r>
              <a:rPr lang="en-US" sz="2000" dirty="0" smtClean="0"/>
              <a:t> </a:t>
            </a:r>
            <a:r>
              <a:rPr lang="en-US" sz="2000" dirty="0"/>
              <a:t>implementation in BBS domain</a:t>
            </a:r>
          </a:p>
          <a:p>
            <a:r>
              <a:rPr lang="en-US" sz="2000" dirty="0" smtClean="0"/>
              <a:t>•GIS </a:t>
            </a:r>
            <a:r>
              <a:rPr lang="en-US" sz="2000" dirty="0"/>
              <a:t>Application in BBS domain</a:t>
            </a:r>
          </a:p>
          <a:p>
            <a:r>
              <a:rPr lang="en-US" sz="2000" dirty="0" smtClean="0"/>
              <a:t>•BD </a:t>
            </a:r>
            <a:r>
              <a:rPr lang="en-US" sz="2000" dirty="0"/>
              <a:t>info in BBS domain</a:t>
            </a:r>
          </a:p>
          <a:p>
            <a:r>
              <a:rPr lang="en-US" sz="2000" dirty="0" smtClean="0"/>
              <a:t>•Small </a:t>
            </a:r>
            <a:r>
              <a:rPr lang="en-US" sz="2000" dirty="0"/>
              <a:t>area Atlas in BBS domain</a:t>
            </a:r>
          </a:p>
        </p:txBody>
      </p:sp>
      <p:sp>
        <p:nvSpPr>
          <p:cNvPr id="4" name="Rectangle 3"/>
          <p:cNvSpPr/>
          <p:nvPr/>
        </p:nvSpPr>
        <p:spPr>
          <a:xfrm>
            <a:off x="3059112" y="326122"/>
            <a:ext cx="310197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dirty="0">
                <a:solidFill>
                  <a:srgbClr val="FFFF00"/>
                </a:solidFill>
              </a:rPr>
              <a:t>Open data Current Status:</a:t>
            </a:r>
          </a:p>
        </p:txBody>
      </p:sp>
    </p:spTree>
    <p:extLst>
      <p:ext uri="{BB962C8B-B14F-4D97-AF65-F5344CB8AC3E}">
        <p14:creationId xmlns:p14="http://schemas.microsoft.com/office/powerpoint/2010/main" xmlns="" val="23231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04800"/>
            <a:ext cx="2514600" cy="584775"/>
          </a:xfrm>
          <a:prstGeom prst="rect">
            <a:avLst/>
          </a:prstGeom>
          <a:noFill/>
        </p:spPr>
        <p:txBody>
          <a:bodyPr wrap="square" rtlCol="0">
            <a:spAutoFit/>
          </a:bodyPr>
          <a:lstStyle/>
          <a:p>
            <a:pPr eaLnBrk="1" fontAlgn="auto" hangingPunct="1">
              <a:spcBef>
                <a:spcPts val="0"/>
              </a:spcBef>
              <a:spcAft>
                <a:spcPts val="0"/>
              </a:spcAft>
            </a:pPr>
            <a:r>
              <a:rPr lang="en-US" sz="3200" b="1" dirty="0">
                <a:solidFill>
                  <a:srgbClr val="FF0000"/>
                </a:solidFill>
                <a:latin typeface="Calibri"/>
                <a:ea typeface="+mn-ea"/>
              </a:rPr>
              <a:t>DATA.</a:t>
            </a:r>
            <a:r>
              <a:rPr lang="en-US" sz="3200" b="1" dirty="0">
                <a:solidFill>
                  <a:srgbClr val="009900"/>
                </a:solidFill>
                <a:latin typeface="Calibri"/>
                <a:ea typeface="+mn-ea"/>
              </a:rPr>
              <a:t>GOV.BD</a:t>
            </a:r>
          </a:p>
        </p:txBody>
      </p:sp>
      <p:sp>
        <p:nvSpPr>
          <p:cNvPr id="7" name="TextBox 6"/>
          <p:cNvSpPr txBox="1"/>
          <p:nvPr/>
        </p:nvSpPr>
        <p:spPr>
          <a:xfrm>
            <a:off x="228600" y="2514600"/>
            <a:ext cx="8458200"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eaLnBrk="1" fontAlgn="auto" hangingPunct="1">
              <a:spcBef>
                <a:spcPts val="0"/>
              </a:spcBef>
              <a:spcAft>
                <a:spcPts val="0"/>
              </a:spcAft>
            </a:pPr>
            <a:r>
              <a:rPr lang="en-US" sz="2600" b="1" dirty="0">
                <a:solidFill>
                  <a:srgbClr val="FF0000"/>
                </a:solidFill>
                <a:cs typeface="Arial" panose="020B0604020202020204" pitchFamily="34" charset="0"/>
              </a:rPr>
              <a:t>Domain : 		</a:t>
            </a:r>
            <a:r>
              <a:rPr lang="en-US" sz="2600" b="1" dirty="0">
                <a:solidFill>
                  <a:prstClr val="black"/>
                </a:solidFill>
                <a:cs typeface="Arial" panose="020B0604020202020204" pitchFamily="34" charset="0"/>
              </a:rPr>
              <a:t>      </a:t>
            </a:r>
            <a:r>
              <a:rPr lang="en-US" sz="2600" b="1" dirty="0">
                <a:solidFill>
                  <a:srgbClr val="0000FF"/>
                </a:solidFill>
                <a:cs typeface="Arial" panose="020B0604020202020204" pitchFamily="34" charset="0"/>
              </a:rPr>
              <a:t>data.gov.bd</a:t>
            </a:r>
          </a:p>
          <a:p>
            <a:pPr eaLnBrk="1" fontAlgn="auto" hangingPunct="1">
              <a:spcBef>
                <a:spcPts val="0"/>
              </a:spcBef>
              <a:spcAft>
                <a:spcPts val="0"/>
              </a:spcAft>
            </a:pPr>
            <a:r>
              <a:rPr lang="en-US" sz="2600" b="1" dirty="0">
                <a:solidFill>
                  <a:srgbClr val="FF0000"/>
                </a:solidFill>
                <a:cs typeface="Arial" panose="020B0604020202020204" pitchFamily="34" charset="0"/>
              </a:rPr>
              <a:t>Registration time: 	      </a:t>
            </a:r>
            <a:r>
              <a:rPr lang="en-US" sz="2600" b="1" dirty="0">
                <a:solidFill>
                  <a:srgbClr val="0000FF"/>
                </a:solidFill>
                <a:cs typeface="Arial" panose="020B0604020202020204" pitchFamily="34" charset="0"/>
              </a:rPr>
              <a:t>January 2016</a:t>
            </a:r>
          </a:p>
          <a:p>
            <a:pPr eaLnBrk="1" fontAlgn="auto" hangingPunct="1">
              <a:spcBef>
                <a:spcPts val="0"/>
              </a:spcBef>
              <a:spcAft>
                <a:spcPts val="0"/>
              </a:spcAft>
            </a:pPr>
            <a:r>
              <a:rPr lang="en-US" sz="2600" b="1" dirty="0">
                <a:solidFill>
                  <a:srgbClr val="FF0000"/>
                </a:solidFill>
                <a:cs typeface="Arial" panose="020B0604020202020204" pitchFamily="34" charset="0"/>
              </a:rPr>
              <a:t>Name of Organization: </a:t>
            </a:r>
            <a:r>
              <a:rPr lang="en-US" sz="2600" b="1" dirty="0">
                <a:solidFill>
                  <a:srgbClr val="0000FF"/>
                </a:solidFill>
                <a:cs typeface="Arial" panose="020B0604020202020204" pitchFamily="34" charset="0"/>
              </a:rPr>
              <a:t>Statistics &amp; Informatics Division (SID)</a:t>
            </a:r>
          </a:p>
          <a:p>
            <a:pPr eaLnBrk="1" fontAlgn="auto" hangingPunct="1">
              <a:spcBef>
                <a:spcPts val="0"/>
              </a:spcBef>
              <a:spcAft>
                <a:spcPts val="0"/>
              </a:spcAft>
            </a:pPr>
            <a:r>
              <a:rPr lang="en-US" sz="2000" dirty="0">
                <a:solidFill>
                  <a:prstClr val="black"/>
                </a:solidFill>
                <a:cs typeface="Arial" panose="020B0604020202020204" pitchFamily="34" charset="0"/>
              </a:rPr>
              <a:t> </a:t>
            </a:r>
          </a:p>
        </p:txBody>
      </p:sp>
      <p:sp>
        <p:nvSpPr>
          <p:cNvPr id="6" name="Rectangle 5"/>
          <p:cNvSpPr/>
          <p:nvPr/>
        </p:nvSpPr>
        <p:spPr>
          <a:xfrm>
            <a:off x="2438400" y="1295400"/>
            <a:ext cx="3924408"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fontAlgn="auto" hangingPunct="1">
              <a:spcBef>
                <a:spcPts val="0"/>
              </a:spcBef>
              <a:spcAft>
                <a:spcPts val="0"/>
              </a:spcAft>
            </a:pPr>
            <a:r>
              <a:rPr lang="en-US" b="1" dirty="0">
                <a:solidFill>
                  <a:srgbClr val="7030A0"/>
                </a:solidFill>
                <a:hlinkClick r:id="rId2" action="ppaction://hlinkfile"/>
              </a:rPr>
              <a:t>Open Government Data (</a:t>
            </a:r>
            <a:r>
              <a:rPr lang="en-US" b="1" dirty="0" err="1">
                <a:solidFill>
                  <a:srgbClr val="7030A0"/>
                </a:solidFill>
                <a:hlinkClick r:id="rId2" action="ppaction://hlinkfile"/>
              </a:rPr>
              <a:t>OGD</a:t>
            </a:r>
            <a:r>
              <a:rPr lang="en-US" b="1" dirty="0">
                <a:solidFill>
                  <a:srgbClr val="7030A0"/>
                </a:solidFill>
                <a:hlinkClick r:id="rId2" action="ppaction://hlinkfile"/>
              </a:rPr>
              <a:t>) Strategy</a:t>
            </a:r>
            <a:endParaRPr lang="en-US" dirty="0">
              <a:solidFill>
                <a:srgbClr val="7030A0"/>
              </a:solidFill>
            </a:endParaRPr>
          </a:p>
        </p:txBody>
      </p:sp>
    </p:spTree>
    <p:extLst>
      <p:ext uri="{BB962C8B-B14F-4D97-AF65-F5344CB8AC3E}">
        <p14:creationId xmlns:p14="http://schemas.microsoft.com/office/powerpoint/2010/main" xmlns="" val="780848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76200"/>
            <a:ext cx="8078788" cy="108966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Metadata Elements for Catalogs and their Description of OGD</a:t>
            </a: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2420141409"/>
              </p:ext>
            </p:extLst>
          </p:nvPr>
        </p:nvGraphicFramePr>
        <p:xfrm>
          <a:off x="76200" y="1432560"/>
          <a:ext cx="9220200" cy="5564187"/>
        </p:xfrm>
        <a:graphic>
          <a:graphicData uri="http://schemas.openxmlformats.org/drawingml/2006/table">
            <a:tbl>
              <a:tblPr/>
              <a:tblGrid>
                <a:gridCol w="9220200">
                  <a:extLst>
                    <a:ext uri="{9D8B030D-6E8A-4147-A177-3AD203B41FA5}">
                      <a16:colId xmlns:a16="http://schemas.microsoft.com/office/drawing/2014/main" xmlns="" val="192006691"/>
                    </a:ext>
                  </a:extLst>
                </a:gridCol>
              </a:tblGrid>
              <a:tr h="5564187">
                <a:tc>
                  <a:txBody>
                    <a:bodyPr/>
                    <a:lstStyle/>
                    <a:p>
                      <a:r>
                        <a:rPr lang="en-US" sz="1800" b="1" kern="1200" dirty="0">
                          <a:solidFill>
                            <a:schemeClr val="tx1"/>
                          </a:solidFill>
                          <a:effectLst/>
                          <a:latin typeface="+mn-lt"/>
                          <a:ea typeface="+mn-ea"/>
                          <a:cs typeface="+mn-cs"/>
                        </a:rPr>
                        <a:t>Metadata Title (Required)</a:t>
                      </a:r>
                      <a:r>
                        <a:rPr lang="en-US" sz="1800" kern="1200" dirty="0">
                          <a:solidFill>
                            <a:schemeClr val="tx1"/>
                          </a:solidFill>
                          <a:effectLst/>
                          <a:latin typeface="+mn-lt"/>
                          <a:ea typeface="+mn-ea"/>
                          <a:cs typeface="+mn-cs"/>
                        </a:rPr>
                        <a:t>: A unique name for the metadata (group of resources) viz. Current Population Survey &lt;Year&gt;, Consumer Price Index &lt;Year&gt;, Variety-wise Daily Market Prices Data, State-wise Construction of Deep </a:t>
                      </a:r>
                      <a:r>
                        <a:rPr lang="en-US" sz="1800" kern="1200" dirty="0" smtClean="0">
                          <a:solidFill>
                            <a:schemeClr val="tx1"/>
                          </a:solidFill>
                          <a:effectLst/>
                          <a:latin typeface="+mn-lt"/>
                          <a:ea typeface="+mn-ea"/>
                          <a:cs typeface="+mn-cs"/>
                        </a:rPr>
                        <a:t>Tube wells </a:t>
                      </a:r>
                      <a:r>
                        <a:rPr lang="en-US" sz="1800" kern="1200" dirty="0">
                          <a:solidFill>
                            <a:schemeClr val="tx1"/>
                          </a:solidFill>
                          <a:effectLst/>
                          <a:latin typeface="+mn-lt"/>
                          <a:ea typeface="+mn-ea"/>
                          <a:cs typeface="+mn-cs"/>
                        </a:rPr>
                        <a:t>over the years, etc.</a:t>
                      </a:r>
                      <a:br>
                        <a:rPr lang="en-US" sz="18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Description (Required)</a:t>
                      </a:r>
                      <a:r>
                        <a:rPr lang="en-US" sz="1800" kern="1200" dirty="0">
                          <a:solidFill>
                            <a:schemeClr val="tx1"/>
                          </a:solidFill>
                          <a:effectLst/>
                          <a:latin typeface="+mn-lt"/>
                          <a:ea typeface="+mn-ea"/>
                          <a:cs typeface="+mn-cs"/>
                        </a:rPr>
                        <a:t>: Provide a  detailed description of the catalog e.g., an abstract determining the nature and purpose of the catalog.</a:t>
                      </a:r>
                    </a:p>
                    <a:p>
                      <a:r>
                        <a:rPr lang="en-US" sz="1800" kern="1200" dirty="0">
                          <a:solidFill>
                            <a:schemeClr val="tx1"/>
                          </a:solidFill>
                          <a:effectLst/>
                          <a:latin typeface="+mn-lt"/>
                          <a:ea typeface="+mn-ea"/>
                          <a:cs typeface="+mn-cs"/>
                        </a:rPr>
                        <a:t/>
                      </a:r>
                      <a:br>
                        <a:rPr lang="en-US" sz="1800"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Keywords (Required)</a:t>
                      </a:r>
                      <a:r>
                        <a:rPr lang="en-US" sz="1800" kern="1200" dirty="0">
                          <a:solidFill>
                            <a:schemeClr val="tx1"/>
                          </a:solidFill>
                          <a:effectLst/>
                          <a:latin typeface="+mn-lt"/>
                          <a:ea typeface="+mn-ea"/>
                          <a:cs typeface="+mn-cs"/>
                        </a:rPr>
                        <a:t>: It is a list of terms, separated by commas, describing and indicating at the content of the catalog. Example: rainfall, weather, monthly statistics.</a:t>
                      </a:r>
                    </a:p>
                    <a:p>
                      <a:r>
                        <a:rPr lang="en-US" sz="1800" b="1" kern="1200" dirty="0">
                          <a:solidFill>
                            <a:schemeClr val="tx1"/>
                          </a:solidFill>
                          <a:effectLst/>
                          <a:latin typeface="+mn-lt"/>
                          <a:ea typeface="+mn-ea"/>
                          <a:cs typeface="+mn-cs"/>
                        </a:rPr>
                        <a:t>Group Name: </a:t>
                      </a:r>
                      <a:r>
                        <a:rPr lang="en-US" sz="1800" kern="1200" dirty="0">
                          <a:solidFill>
                            <a:schemeClr val="tx1"/>
                          </a:solidFill>
                          <a:effectLst/>
                          <a:latin typeface="+mn-lt"/>
                          <a:ea typeface="+mn-ea"/>
                          <a:cs typeface="+mn-cs"/>
                        </a:rPr>
                        <a:t>This is an optional field to provide a Group Name to multiple catalogs in order to show that they may be presented as a group or a set.</a:t>
                      </a:r>
                    </a:p>
                    <a:p>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Sector &amp; Sub-Sector (Required)</a:t>
                      </a:r>
                      <a:r>
                        <a:rPr lang="en-US" sz="1800" kern="1200" dirty="0">
                          <a:solidFill>
                            <a:schemeClr val="tx1"/>
                          </a:solidFill>
                          <a:effectLst/>
                          <a:latin typeface="+mn-lt"/>
                          <a:ea typeface="+mn-ea"/>
                          <a:cs typeface="+mn-cs"/>
                        </a:rPr>
                        <a:t>: Choose the sectors(s)/sub-sector(s) those most closely apply(</a:t>
                      </a:r>
                      <a:r>
                        <a:rPr lang="en-US" sz="1800" kern="1200" dirty="0" err="1">
                          <a:solidFill>
                            <a:schemeClr val="tx1"/>
                          </a:solidFill>
                          <a:effectLst/>
                          <a:latin typeface="+mn-lt"/>
                          <a:ea typeface="+mn-ea"/>
                          <a:cs typeface="+mn-cs"/>
                        </a:rPr>
                        <a:t>ies</a:t>
                      </a:r>
                      <a:r>
                        <a:rPr lang="en-US" sz="1800" kern="1200" dirty="0">
                          <a:solidFill>
                            <a:schemeClr val="tx1"/>
                          </a:solidFill>
                          <a:effectLst/>
                          <a:latin typeface="+mn-lt"/>
                          <a:ea typeface="+mn-ea"/>
                          <a:cs typeface="+mn-cs"/>
                        </a:rPr>
                        <a:t>) to your catalog.</a:t>
                      </a:r>
                    </a:p>
                    <a:p>
                      <a:r>
                        <a:rPr lang="en-US" sz="1800" kern="1200" dirty="0">
                          <a:solidFill>
                            <a:schemeClr val="tx1"/>
                          </a:solidFill>
                          <a:effectLst/>
                          <a:latin typeface="+mn-lt"/>
                          <a:ea typeface="+mn-ea"/>
                          <a:cs typeface="+mn-cs"/>
                        </a:rPr>
                        <a:t/>
                      </a:r>
                      <a:br>
                        <a:rPr lang="en-US" sz="1800"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Asset Jurisdiction (Required)</a:t>
                      </a:r>
                      <a:r>
                        <a:rPr lang="en-US" sz="1800" kern="1200" dirty="0">
                          <a:solidFill>
                            <a:schemeClr val="tx1"/>
                          </a:solidFill>
                          <a:effectLst/>
                          <a:latin typeface="+mn-lt"/>
                          <a:ea typeface="+mn-ea"/>
                          <a:cs typeface="+mn-cs"/>
                        </a:rPr>
                        <a:t>: This is a required field to identify the exact location or area to which the catalog and resources (dataset/apps) caters to viz. entire country, Division, district, city, etc.</a:t>
                      </a:r>
                      <a:endParaRPr lang="en-US" sz="2400" kern="1200" dirty="0">
                        <a:solidFill>
                          <a:schemeClr val="tx1"/>
                        </a:solidFill>
                        <a:effectLst/>
                        <a:latin typeface="+mn-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950953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76200"/>
            <a:ext cx="8078788" cy="108966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Metadata Elements for Resources and their Description of OGD</a:t>
            </a: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1581556894"/>
              </p:ext>
            </p:extLst>
          </p:nvPr>
        </p:nvGraphicFramePr>
        <p:xfrm>
          <a:off x="76200" y="1432560"/>
          <a:ext cx="9220200" cy="5564187"/>
        </p:xfrm>
        <a:graphic>
          <a:graphicData uri="http://schemas.openxmlformats.org/drawingml/2006/table">
            <a:tbl>
              <a:tblPr/>
              <a:tblGrid>
                <a:gridCol w="9220200">
                  <a:extLst>
                    <a:ext uri="{9D8B030D-6E8A-4147-A177-3AD203B41FA5}">
                      <a16:colId xmlns:a16="http://schemas.microsoft.com/office/drawing/2014/main" xmlns="" val="192006691"/>
                    </a:ext>
                  </a:extLst>
                </a:gridCol>
              </a:tblGrid>
              <a:tr h="5564187">
                <a:tc>
                  <a:txBody>
                    <a:bodyPr/>
                    <a:lstStyle/>
                    <a:p>
                      <a:r>
                        <a:rPr lang="en-US" sz="2000" b="1" kern="1200" dirty="0">
                          <a:solidFill>
                            <a:schemeClr val="tx1"/>
                          </a:solidFill>
                          <a:effectLst/>
                          <a:latin typeface="+mn-lt"/>
                          <a:ea typeface="+mn-ea"/>
                          <a:cs typeface="+mn-cs"/>
                        </a:rPr>
                        <a:t>Resources (Datasets/Apps) Category (Required)</a:t>
                      </a:r>
                      <a:r>
                        <a:rPr lang="en-US" sz="2000" kern="1200" dirty="0">
                          <a:solidFill>
                            <a:schemeClr val="tx1"/>
                          </a:solidFill>
                          <a:effectLst/>
                          <a:latin typeface="+mn-lt"/>
                          <a:ea typeface="+mn-ea"/>
                          <a:cs typeface="+mn-cs"/>
                        </a:rPr>
                        <a:t>: Choose from the drop-down options. Is it a Dataset or an Application.</a:t>
                      </a:r>
                    </a:p>
                    <a:p>
                      <a:endParaRPr lang="en-US"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Title (Required)</a:t>
                      </a:r>
                      <a:r>
                        <a:rPr lang="en-US" sz="2000" kern="1200" dirty="0">
                          <a:solidFill>
                            <a:schemeClr val="tx1"/>
                          </a:solidFill>
                          <a:effectLst/>
                          <a:latin typeface="+mn-lt"/>
                          <a:ea typeface="+mn-ea"/>
                          <a:cs typeface="+mn-cs"/>
                        </a:rPr>
                        <a:t>: A unique name of the resource viz. Consumer Price Index for &lt;Month/Year&gt; etc.</a:t>
                      </a:r>
                    </a:p>
                    <a:p>
                      <a:endParaRPr lang="en-US"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Access Method (Required)</a:t>
                      </a:r>
                      <a:r>
                        <a:rPr lang="en-US" sz="2000" kern="1200" dirty="0">
                          <a:solidFill>
                            <a:schemeClr val="tx1"/>
                          </a:solidFill>
                          <a:effectLst/>
                          <a:latin typeface="+mn-lt"/>
                          <a:ea typeface="+mn-ea"/>
                          <a:cs typeface="+mn-cs"/>
                        </a:rPr>
                        <a:t>: This could be “Upload a Dataset” or “Single Click Link to Dataset”.</a:t>
                      </a:r>
                    </a:p>
                    <a:p>
                      <a:endParaRPr lang="en-US"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Reference URLs: </a:t>
                      </a:r>
                      <a:r>
                        <a:rPr lang="en-US" sz="2000" kern="1200" dirty="0">
                          <a:solidFill>
                            <a:schemeClr val="tx1"/>
                          </a:solidFill>
                          <a:effectLst/>
                          <a:latin typeface="+mn-lt"/>
                          <a:ea typeface="+mn-ea"/>
                          <a:cs typeface="+mn-cs"/>
                        </a:rPr>
                        <a:t>This may include description to the study design, instrumentation, implementation, limitations, and appropriate use of the dataset or tool. In the case of multiple documents or URLs, please delimit with commas or enter in separate lines.</a:t>
                      </a:r>
                    </a:p>
                    <a:p>
                      <a:r>
                        <a:rPr lang="en-US" sz="2400" kern="1200" dirty="0">
                          <a:solidFill>
                            <a:schemeClr val="tx1"/>
                          </a:solidFill>
                          <a:effectLst/>
                          <a:latin typeface="+mn-lt"/>
                          <a:ea typeface="+mn-ea"/>
                          <a:cs typeface="+mn-cs"/>
                        </a:rPr>
                        <a:t> </a:t>
                      </a:r>
                    </a:p>
                    <a:p>
                      <a:endParaRPr lang="en-US" sz="2400" kern="1200" dirty="0">
                        <a:solidFill>
                          <a:schemeClr val="tx1"/>
                        </a:solidFill>
                        <a:effectLst/>
                        <a:latin typeface="+mn-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629846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76200"/>
            <a:ext cx="8078788" cy="108966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Metadata Elements for Resources and their Description of OGD</a:t>
            </a: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4156361149"/>
              </p:ext>
            </p:extLst>
          </p:nvPr>
        </p:nvGraphicFramePr>
        <p:xfrm>
          <a:off x="76200" y="1417320"/>
          <a:ext cx="9067800" cy="5608320"/>
        </p:xfrm>
        <a:graphic>
          <a:graphicData uri="http://schemas.openxmlformats.org/drawingml/2006/table">
            <a:tbl>
              <a:tblPr/>
              <a:tblGrid>
                <a:gridCol w="9067800">
                  <a:extLst>
                    <a:ext uri="{9D8B030D-6E8A-4147-A177-3AD203B41FA5}">
                      <a16:colId xmlns:a16="http://schemas.microsoft.com/office/drawing/2014/main" xmlns="" val="192006691"/>
                    </a:ext>
                  </a:extLst>
                </a:gridCol>
              </a:tblGrid>
              <a:tr h="5564187">
                <a:tc>
                  <a:txBody>
                    <a:bodyPr/>
                    <a:lstStyle/>
                    <a:p>
                      <a:r>
                        <a:rPr lang="en-US" sz="2000" b="1" kern="1200" dirty="0">
                          <a:solidFill>
                            <a:schemeClr val="tx1"/>
                          </a:solidFill>
                          <a:effectLst/>
                          <a:latin typeface="+mn-lt"/>
                          <a:ea typeface="+mn-ea"/>
                          <a:cs typeface="+mn-cs"/>
                        </a:rPr>
                        <a:t>If Resource Category is Dataset Frequency (Required): </a:t>
                      </a:r>
                      <a:r>
                        <a:rPr lang="en-US" sz="2000" b="0" kern="1200" dirty="0">
                          <a:solidFill>
                            <a:schemeClr val="tx1"/>
                          </a:solidFill>
                          <a:effectLst/>
                          <a:latin typeface="+mn-lt"/>
                          <a:ea typeface="+mn-ea"/>
                          <a:cs typeface="+mn-cs"/>
                        </a:rPr>
                        <a:t>It mentions the time interval over which the dataset is published on the OGD Platform on a regular interval (one-time, annual, hourly, etc.).</a:t>
                      </a:r>
                    </a:p>
                    <a:p>
                      <a:r>
                        <a:rPr lang="en-US" sz="2000" b="1" kern="1200" dirty="0">
                          <a:solidFill>
                            <a:schemeClr val="tx1"/>
                          </a:solidFill>
                          <a:effectLst/>
                          <a:latin typeface="+mn-lt"/>
                          <a:ea typeface="+mn-ea"/>
                          <a:cs typeface="+mn-cs"/>
                        </a:rPr>
                        <a:t>Granularity of Data: </a:t>
                      </a:r>
                      <a:r>
                        <a:rPr lang="en-US" sz="2000" kern="1200" dirty="0">
                          <a:solidFill>
                            <a:schemeClr val="tx1"/>
                          </a:solidFill>
                          <a:effectLst/>
                          <a:latin typeface="+mn-lt"/>
                          <a:ea typeface="+mn-ea"/>
                          <a:cs typeface="+mn-cs"/>
                        </a:rPr>
                        <a:t>It mentions the time interval over which the data inside the dataset is collected/ updated on a regular basis (one-time, annual, hourly, etc.).</a:t>
                      </a:r>
                    </a:p>
                    <a:p>
                      <a:r>
                        <a:rPr lang="en-US" sz="2000" b="1" kern="1200" dirty="0">
                          <a:solidFill>
                            <a:schemeClr val="tx1"/>
                          </a:solidFill>
                          <a:effectLst/>
                          <a:latin typeface="+mn-lt"/>
                          <a:ea typeface="+mn-ea"/>
                          <a:cs typeface="+mn-cs"/>
                        </a:rPr>
                        <a:t>Access Type: </a:t>
                      </a:r>
                      <a:r>
                        <a:rPr lang="en-US" sz="2000" kern="1200" dirty="0">
                          <a:solidFill>
                            <a:schemeClr val="tx1"/>
                          </a:solidFill>
                          <a:effectLst/>
                          <a:latin typeface="+mn-lt"/>
                          <a:ea typeface="+mn-ea"/>
                          <a:cs typeface="+mn-cs"/>
                        </a:rPr>
                        <a:t>It mentions the type of access viz. Open, Priced, Registered Access or Restricted Access (G2G).</a:t>
                      </a:r>
                    </a:p>
                    <a:p>
                      <a:endParaRPr lang="en-US"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If Resource Category is App </a:t>
                      </a:r>
                      <a:r>
                        <a:rPr lang="en-US" sz="2000" b="1" kern="1200" dirty="0" err="1">
                          <a:solidFill>
                            <a:schemeClr val="tx1"/>
                          </a:solidFill>
                          <a:effectLst/>
                          <a:latin typeface="+mn-lt"/>
                          <a:ea typeface="+mn-ea"/>
                          <a:cs typeface="+mn-cs"/>
                        </a:rPr>
                        <a:t>App</a:t>
                      </a:r>
                      <a:r>
                        <a:rPr lang="en-US" sz="2000" b="1" kern="1200" dirty="0">
                          <a:solidFill>
                            <a:schemeClr val="tx1"/>
                          </a:solidFill>
                          <a:effectLst/>
                          <a:latin typeface="+mn-lt"/>
                          <a:ea typeface="+mn-ea"/>
                          <a:cs typeface="+mn-cs"/>
                        </a:rPr>
                        <a:t> Type (Required): </a:t>
                      </a:r>
                      <a:r>
                        <a:rPr lang="en-US" sz="2000" kern="1200" dirty="0">
                          <a:solidFill>
                            <a:schemeClr val="tx1"/>
                          </a:solidFill>
                          <a:effectLst/>
                          <a:latin typeface="+mn-lt"/>
                          <a:ea typeface="+mn-ea"/>
                          <a:cs typeface="+mn-cs"/>
                        </a:rPr>
                        <a:t>It mentions the type of App being contributed viz. Web App, Web Service, Mobile App, Web Map Service, RSS, APIs etc.</a:t>
                      </a:r>
                    </a:p>
                    <a:p>
                      <a:r>
                        <a:rPr lang="en-US" sz="2000" b="1" kern="1200" dirty="0">
                          <a:solidFill>
                            <a:schemeClr val="tx1"/>
                          </a:solidFill>
                          <a:effectLst/>
                          <a:latin typeface="+mn-lt"/>
                          <a:ea typeface="+mn-ea"/>
                          <a:cs typeface="+mn-cs"/>
                        </a:rPr>
                        <a:t>Datasets Used: </a:t>
                      </a:r>
                      <a:r>
                        <a:rPr lang="en-US" sz="2000" kern="1200" dirty="0">
                          <a:solidFill>
                            <a:schemeClr val="tx1"/>
                          </a:solidFill>
                          <a:effectLst/>
                          <a:latin typeface="+mn-lt"/>
                          <a:ea typeface="+mn-ea"/>
                          <a:cs typeface="+mn-cs"/>
                        </a:rPr>
                        <a:t>Datasets used for making this app. </a:t>
                      </a:r>
                    </a:p>
                    <a:p>
                      <a:r>
                        <a:rPr lang="en-US" sz="2000" b="1" kern="1200" dirty="0">
                          <a:solidFill>
                            <a:schemeClr val="tx1"/>
                          </a:solidFill>
                          <a:effectLst/>
                          <a:latin typeface="+mn-lt"/>
                          <a:ea typeface="+mn-ea"/>
                          <a:cs typeface="+mn-cs"/>
                        </a:rPr>
                        <a:t>Language: </a:t>
                      </a:r>
                      <a:r>
                        <a:rPr lang="en-US" sz="2000" kern="1200" dirty="0">
                          <a:solidFill>
                            <a:schemeClr val="tx1"/>
                          </a:solidFill>
                          <a:effectLst/>
                          <a:latin typeface="+mn-lt"/>
                          <a:ea typeface="+mn-ea"/>
                          <a:cs typeface="+mn-cs"/>
                        </a:rPr>
                        <a:t>Language used for app.</a:t>
                      </a:r>
                    </a:p>
                    <a:p>
                      <a:r>
                        <a:rPr lang="en-US" sz="2000" b="1" kern="1200" dirty="0">
                          <a:solidFill>
                            <a:schemeClr val="tx1"/>
                          </a:solidFill>
                          <a:effectLst/>
                          <a:latin typeface="+mn-lt"/>
                          <a:ea typeface="+mn-ea"/>
                          <a:cs typeface="+mn-cs"/>
                        </a:rPr>
                        <a:t>Date Released: </a:t>
                      </a:r>
                      <a:r>
                        <a:rPr lang="en-US" sz="2000" kern="1200" dirty="0">
                          <a:solidFill>
                            <a:schemeClr val="tx1"/>
                          </a:solidFill>
                          <a:effectLst/>
                          <a:latin typeface="+mn-lt"/>
                          <a:ea typeface="+mn-ea"/>
                          <a:cs typeface="+mn-cs"/>
                        </a:rPr>
                        <a:t>It mentions the release date of the Dataset/App.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Note: It mentions the anymore information the contributor/ controller wishes to provide to the data consumer or about the resource.</a:t>
                      </a:r>
                    </a:p>
                    <a:p>
                      <a:endParaRPr lang="en-US" sz="2200" kern="1200" dirty="0">
                        <a:solidFill>
                          <a:schemeClr val="tx1"/>
                        </a:solidFill>
                        <a:effectLst/>
                        <a:latin typeface="+mn-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22917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a:xfrm>
            <a:off x="0" y="0"/>
            <a:ext cx="9144000" cy="6858000"/>
          </a:xfrm>
          <a:prstGeom prst="rect">
            <a:avLst/>
          </a:prstGeom>
        </p:spPr>
      </p:pic>
      <p:sp>
        <p:nvSpPr>
          <p:cNvPr id="7" name="TextBox 6"/>
          <p:cNvSpPr txBox="1"/>
          <p:nvPr/>
        </p:nvSpPr>
        <p:spPr>
          <a:xfrm>
            <a:off x="1115616" y="1772816"/>
            <a:ext cx="7128792" cy="2954655"/>
          </a:xfrm>
          <a:prstGeom prst="rect">
            <a:avLst/>
          </a:prstGeom>
          <a:noFill/>
        </p:spPr>
        <p:txBody>
          <a:bodyPr wrap="square" rtlCol="0">
            <a:spAutoFit/>
          </a:bodyPr>
          <a:lstStyle/>
          <a:p>
            <a:pPr algn="ctr" eaLnBrk="1" hangingPunct="1"/>
            <a:r>
              <a:rPr lang="pt-BR" sz="5400" b="1" i="1" dirty="0" err="1" smtClean="0">
                <a:solidFill>
                  <a:srgbClr val="44546A">
                    <a:lumMod val="50000"/>
                  </a:srgbClr>
                </a:solidFill>
                <a:effectLst>
                  <a:outerShdw blurRad="38100" dist="38100" dir="2700000" algn="tl">
                    <a:srgbClr val="000000">
                      <a:alpha val="43137"/>
                    </a:srgbClr>
                  </a:outerShdw>
                </a:effectLst>
                <a:latin typeface="Calibri"/>
                <a:ea typeface="+mn-ea"/>
                <a:cs typeface="Arial" charset="0"/>
              </a:rPr>
              <a:t>We</a:t>
            </a:r>
            <a:r>
              <a:rPr lang="pt-BR" sz="5400" b="1" i="1" dirty="0" smtClean="0">
                <a:solidFill>
                  <a:srgbClr val="44546A">
                    <a:lumMod val="50000"/>
                  </a:srgbClr>
                </a:solidFill>
                <a:effectLst>
                  <a:outerShdw blurRad="38100" dist="38100" dir="2700000" algn="tl">
                    <a:srgbClr val="000000">
                      <a:alpha val="43137"/>
                    </a:srgbClr>
                  </a:outerShdw>
                </a:effectLst>
                <a:latin typeface="Calibri"/>
                <a:ea typeface="+mn-ea"/>
                <a:cs typeface="Arial" charset="0"/>
              </a:rPr>
              <a:t> must </a:t>
            </a:r>
            <a:r>
              <a:rPr lang="pt-BR" sz="5400" b="1" i="1" dirty="0" err="1" smtClean="0">
                <a:solidFill>
                  <a:srgbClr val="44546A">
                    <a:lumMod val="50000"/>
                  </a:srgbClr>
                </a:solidFill>
                <a:effectLst>
                  <a:outerShdw blurRad="38100" dist="38100" dir="2700000" algn="tl">
                    <a:srgbClr val="000000">
                      <a:alpha val="43137"/>
                    </a:srgbClr>
                  </a:outerShdw>
                </a:effectLst>
                <a:latin typeface="Calibri"/>
                <a:ea typeface="+mn-ea"/>
                <a:cs typeface="Arial" charset="0"/>
              </a:rPr>
              <a:t>strive</a:t>
            </a:r>
            <a:r>
              <a:rPr lang="pt-BR" sz="5400" b="1" i="1" dirty="0" smtClean="0">
                <a:solidFill>
                  <a:srgbClr val="44546A">
                    <a:lumMod val="50000"/>
                  </a:srgbClr>
                </a:solidFill>
                <a:effectLst>
                  <a:outerShdw blurRad="38100" dist="38100" dir="2700000" algn="tl">
                    <a:srgbClr val="000000">
                      <a:alpha val="43137"/>
                    </a:srgbClr>
                  </a:outerShdw>
                </a:effectLst>
                <a:latin typeface="Calibri"/>
                <a:ea typeface="+mn-ea"/>
                <a:cs typeface="Arial" charset="0"/>
              </a:rPr>
              <a:t> for</a:t>
            </a:r>
            <a:endParaRPr lang="pt-BR" sz="5400" b="1" i="1" dirty="0">
              <a:solidFill>
                <a:srgbClr val="44546A">
                  <a:lumMod val="50000"/>
                </a:srgbClr>
              </a:solidFill>
              <a:effectLst>
                <a:outerShdw blurRad="38100" dist="38100" dir="2700000" algn="tl">
                  <a:srgbClr val="000000">
                    <a:alpha val="43137"/>
                  </a:srgbClr>
                </a:outerShdw>
              </a:effectLst>
              <a:latin typeface="Calibri"/>
              <a:ea typeface="+mn-ea"/>
              <a:cs typeface="Arial" charset="0"/>
            </a:endParaRPr>
          </a:p>
          <a:p>
            <a:pPr algn="ctr" eaLnBrk="1" hangingPunct="1"/>
            <a:r>
              <a:rPr lang="pt-BR" sz="6600" b="1" dirty="0" err="1" smtClean="0">
                <a:solidFill>
                  <a:prstClr val="white">
                    <a:lumMod val="95000"/>
                  </a:prstClr>
                </a:solidFill>
                <a:effectLst>
                  <a:outerShdw blurRad="38100" dist="38100" dir="2700000" algn="tl">
                    <a:srgbClr val="000000">
                      <a:alpha val="43137"/>
                    </a:srgbClr>
                  </a:outerShdw>
                </a:effectLst>
                <a:latin typeface="Calibri"/>
                <a:ea typeface="+mn-ea"/>
                <a:cs typeface="Arial" charset="0"/>
              </a:rPr>
              <a:t>SUSTAINABLE</a:t>
            </a:r>
            <a:endParaRPr lang="pt-BR" sz="6600" b="1" dirty="0" smtClean="0">
              <a:solidFill>
                <a:prstClr val="white">
                  <a:lumMod val="95000"/>
                </a:prstClr>
              </a:solidFill>
              <a:effectLst>
                <a:outerShdw blurRad="38100" dist="38100" dir="2700000" algn="tl">
                  <a:srgbClr val="000000">
                    <a:alpha val="43137"/>
                  </a:srgbClr>
                </a:outerShdw>
              </a:effectLst>
              <a:latin typeface="Calibri"/>
              <a:ea typeface="+mn-ea"/>
              <a:cs typeface="Arial" charset="0"/>
            </a:endParaRPr>
          </a:p>
          <a:p>
            <a:pPr algn="ctr" eaLnBrk="1" hangingPunct="1"/>
            <a:r>
              <a:rPr lang="pt-BR" sz="6600" b="1" dirty="0" err="1" smtClean="0">
                <a:solidFill>
                  <a:prstClr val="white">
                    <a:lumMod val="95000"/>
                  </a:prstClr>
                </a:solidFill>
                <a:effectLst>
                  <a:outerShdw blurRad="38100" dist="38100" dir="2700000" algn="tl">
                    <a:srgbClr val="000000">
                      <a:alpha val="43137"/>
                    </a:srgbClr>
                  </a:outerShdw>
                </a:effectLst>
                <a:latin typeface="Calibri"/>
                <a:ea typeface="+mn-ea"/>
                <a:cs typeface="Arial" charset="0"/>
              </a:rPr>
              <a:t>DEVELOPMENT</a:t>
            </a:r>
            <a:endParaRPr lang="pt-BR" sz="6600" b="1" dirty="0" smtClean="0">
              <a:solidFill>
                <a:prstClr val="white">
                  <a:lumMod val="95000"/>
                </a:prstClr>
              </a:solidFill>
              <a:effectLst>
                <a:outerShdw blurRad="38100" dist="38100" dir="2700000" algn="tl">
                  <a:srgbClr val="000000">
                    <a:alpha val="43137"/>
                  </a:srgbClr>
                </a:outerShdw>
              </a:effectLst>
              <a:latin typeface="Calibri"/>
              <a:ea typeface="+mn-ea"/>
              <a:cs typeface="Arial" charset="0"/>
            </a:endParaRPr>
          </a:p>
        </p:txBody>
      </p:sp>
    </p:spTree>
    <p:extLst>
      <p:ext uri="{BB962C8B-B14F-4D97-AF65-F5344CB8AC3E}">
        <p14:creationId xmlns:p14="http://schemas.microsoft.com/office/powerpoint/2010/main" xmlns="" val="98963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1808468913"/>
              </p:ext>
            </p:extLst>
          </p:nvPr>
        </p:nvGraphicFramePr>
        <p:xfrm>
          <a:off x="381000" y="1676400"/>
          <a:ext cx="8534400" cy="5305107"/>
        </p:xfrm>
        <a:graphic>
          <a:graphicData uri="http://schemas.openxmlformats.org/drawingml/2006/table">
            <a:tbl>
              <a:tblPr/>
              <a:tblGrid>
                <a:gridCol w="8534400">
                  <a:extLst>
                    <a:ext uri="{9D8B030D-6E8A-4147-A177-3AD203B41FA5}">
                      <a16:colId xmlns:a16="http://schemas.microsoft.com/office/drawing/2014/main" xmlns="" val="192006691"/>
                    </a:ext>
                  </a:extLst>
                </a:gridCol>
              </a:tblGrid>
              <a:tr h="5305107">
                <a:tc>
                  <a:txBody>
                    <a:bodyPr/>
                    <a:lstStyle/>
                    <a:p>
                      <a:pPr marL="457200" indent="-457200">
                        <a:buAutoNum type="arabicPeriod"/>
                      </a:pPr>
                      <a:r>
                        <a:rPr lang="en-US" sz="2200" kern="1200" dirty="0">
                          <a:solidFill>
                            <a:schemeClr val="tx1"/>
                          </a:solidFill>
                          <a:effectLst/>
                          <a:latin typeface="+mn-lt"/>
                          <a:ea typeface="+mn-ea"/>
                          <a:cs typeface="+mn-cs"/>
                        </a:rPr>
                        <a:t>Data Provider</a:t>
                      </a:r>
                    </a:p>
                    <a:p>
                      <a:pPr marL="0" indent="0">
                        <a:buNone/>
                      </a:pPr>
                      <a:r>
                        <a:rPr lang="en-US" sz="2200" kern="1200" dirty="0">
                          <a:solidFill>
                            <a:schemeClr val="tx1"/>
                          </a:solidFill>
                          <a:effectLst/>
                          <a:latin typeface="+mn-lt"/>
                          <a:ea typeface="+mn-ea"/>
                          <a:cs typeface="+mn-cs"/>
                        </a:rPr>
                        <a:t>        a) Entry Data.</a:t>
                      </a:r>
                    </a:p>
                    <a:p>
                      <a:pPr marL="0" indent="0">
                        <a:buNone/>
                      </a:pPr>
                      <a:r>
                        <a:rPr lang="en-US" sz="2200" kern="1200" dirty="0">
                          <a:solidFill>
                            <a:schemeClr val="tx1"/>
                          </a:solidFill>
                          <a:effectLst/>
                          <a:latin typeface="+mn-lt"/>
                          <a:ea typeface="+mn-ea"/>
                          <a:cs typeface="+mn-cs"/>
                        </a:rPr>
                        <a:t>        b) Show respective Dashboard &amp; Report</a:t>
                      </a:r>
                    </a:p>
                    <a:p>
                      <a:pPr marL="0" indent="0">
                        <a:buNone/>
                      </a:pPr>
                      <a:r>
                        <a:rPr lang="en-US" sz="2200" kern="1200" dirty="0">
                          <a:solidFill>
                            <a:schemeClr val="tx1"/>
                          </a:solidFill>
                          <a:effectLst/>
                          <a:latin typeface="+mn-lt"/>
                          <a:ea typeface="+mn-ea"/>
                          <a:cs typeface="+mn-cs"/>
                        </a:rPr>
                        <a:t>        c) Send data for Approval</a:t>
                      </a:r>
                    </a:p>
                    <a:p>
                      <a:pPr marL="0" indent="0">
                        <a:buNone/>
                      </a:pPr>
                      <a:endParaRPr lang="en-US" sz="2200" kern="1200" dirty="0">
                        <a:solidFill>
                          <a:schemeClr val="tx1"/>
                        </a:solidFill>
                        <a:effectLst/>
                        <a:latin typeface="+mn-lt"/>
                        <a:ea typeface="+mn-ea"/>
                        <a:cs typeface="+mn-cs"/>
                      </a:endParaRPr>
                    </a:p>
                    <a:p>
                      <a:pPr marL="457200" indent="-457200">
                        <a:buAutoNum type="arabicPeriod" startAt="2"/>
                      </a:pPr>
                      <a:r>
                        <a:rPr lang="en-US" sz="2200" kern="1200" dirty="0">
                          <a:solidFill>
                            <a:schemeClr val="tx1"/>
                          </a:solidFill>
                          <a:effectLst/>
                          <a:latin typeface="+mn-lt"/>
                          <a:ea typeface="+mn-ea"/>
                          <a:cs typeface="+mn-cs"/>
                        </a:rPr>
                        <a:t>Data Approver</a:t>
                      </a:r>
                    </a:p>
                    <a:p>
                      <a:pPr marL="0" indent="0">
                        <a:buNone/>
                      </a:pPr>
                      <a:r>
                        <a:rPr lang="en-US" sz="2200" kern="1200" dirty="0">
                          <a:solidFill>
                            <a:schemeClr val="tx1"/>
                          </a:solidFill>
                          <a:effectLst/>
                          <a:latin typeface="+mn-lt"/>
                          <a:ea typeface="+mn-ea"/>
                          <a:cs typeface="+mn-cs"/>
                        </a:rPr>
                        <a:t>        a) Approve/ Disapprove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        b) Show respective Dashboard &amp; Report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3.   Data publisher</a:t>
                      </a:r>
                    </a:p>
                    <a:p>
                      <a:pPr marL="0" indent="0">
                        <a:buNone/>
                      </a:pPr>
                      <a:r>
                        <a:rPr lang="en-US" sz="2200" kern="1200" dirty="0">
                          <a:solidFill>
                            <a:schemeClr val="tx1"/>
                          </a:solidFill>
                          <a:effectLst/>
                          <a:latin typeface="+mn-lt"/>
                          <a:ea typeface="+mn-ea"/>
                          <a:cs typeface="+mn-cs"/>
                        </a:rPr>
                        <a:t>        a) Publish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        b) Show respective Dashboard &amp; Report</a:t>
                      </a:r>
                    </a:p>
                    <a:p>
                      <a:pPr marL="0" indent="0">
                        <a:buNone/>
                      </a:pPr>
                      <a:endParaRPr lang="en-US" sz="2200" kern="1200" dirty="0">
                        <a:solidFill>
                          <a:schemeClr val="tx1"/>
                        </a:solidFill>
                        <a:effectLst/>
                        <a:latin typeface="+mn-lt"/>
                        <a:ea typeface="+mn-ea"/>
                        <a:cs typeface="+mn-cs"/>
                      </a:endParaRPr>
                    </a:p>
                    <a:p>
                      <a:pPr marL="0" indent="0">
                        <a:buNone/>
                      </a:pPr>
                      <a:endParaRPr lang="en-US" sz="2200" kern="1200" dirty="0">
                        <a:solidFill>
                          <a:schemeClr val="tx1"/>
                        </a:solidFill>
                        <a:effectLst/>
                        <a:latin typeface="+mn-lt"/>
                        <a:ea typeface="+mn-ea"/>
                        <a:cs typeface="+mn-cs"/>
                      </a:endParaRPr>
                    </a:p>
                    <a:p>
                      <a:pPr marL="0" indent="0">
                        <a:buNone/>
                      </a:pPr>
                      <a:endParaRPr lang="en-US" sz="2200" kern="1200" dirty="0">
                        <a:solidFill>
                          <a:schemeClr val="tx1"/>
                        </a:solidFill>
                        <a:effectLst/>
                        <a:latin typeface="+mn-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1">
            <a:extLst>
              <a:ext uri="{FF2B5EF4-FFF2-40B4-BE49-F238E27FC236}">
                <a16:creationId xmlns:a16="http://schemas.microsoft.com/office/drawing/2014/main" xmlns="" id="{42C4EE27-7175-418F-992B-EB094F44A342}"/>
              </a:ext>
            </a:extLst>
          </p:cNvPr>
          <p:cNvSpPr txBox="1">
            <a:spLocks/>
          </p:cNvSpPr>
          <p:nvPr/>
        </p:nvSpPr>
        <p:spPr>
          <a:xfrm>
            <a:off x="152400" y="129540"/>
            <a:ext cx="7240588" cy="108966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Role of Users at OGD Portal</a:t>
            </a:r>
          </a:p>
        </p:txBody>
      </p:sp>
    </p:spTree>
    <p:extLst>
      <p:ext uri="{BB962C8B-B14F-4D97-AF65-F5344CB8AC3E}">
        <p14:creationId xmlns:p14="http://schemas.microsoft.com/office/powerpoint/2010/main" xmlns="" val="345995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56E40-DC84-4634-AEC6-9B9A1EE62BB6}"/>
              </a:ext>
            </a:extLst>
          </p:cNvPr>
          <p:cNvSpPr txBox="1">
            <a:spLocks/>
          </p:cNvSpPr>
          <p:nvPr/>
        </p:nvSpPr>
        <p:spPr>
          <a:xfrm>
            <a:off x="0" y="0"/>
            <a:ext cx="8153400" cy="108966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Data Identification Process by the Ministries</a:t>
            </a:r>
            <a:endParaRPr lang="en-US" sz="3200" dirty="0">
              <a:solidFill>
                <a:schemeClr val="accent5"/>
              </a:solidFill>
              <a:latin typeface="Arial Narrow" panose="020B0606020202030204" pitchFamily="34" charset="0"/>
            </a:endParaRPr>
          </a:p>
          <a:p>
            <a:pPr algn="l">
              <a:defRPr/>
            </a:pPr>
            <a:endParaRPr lang="en-US" sz="3200" b="1" dirty="0">
              <a:solidFill>
                <a:srgbClr val="7030A0"/>
              </a:solidFill>
              <a:latin typeface="+mn-lt"/>
              <a:ea typeface="+mn-ea"/>
              <a:cs typeface="+mn-cs"/>
            </a:endParaRPr>
          </a:p>
        </p:txBody>
      </p:sp>
      <p:graphicFrame>
        <p:nvGraphicFramePr>
          <p:cNvPr id="3" name="Table 2">
            <a:extLst>
              <a:ext uri="{FF2B5EF4-FFF2-40B4-BE49-F238E27FC236}">
                <a16:creationId xmlns:a16="http://schemas.microsoft.com/office/drawing/2014/main" xmlns="" id="{2291567F-CD26-434B-835C-2B3168927EB6}"/>
              </a:ext>
            </a:extLst>
          </p:cNvPr>
          <p:cNvGraphicFramePr>
            <a:graphicFrameLocks noGrp="1"/>
          </p:cNvGraphicFramePr>
          <p:nvPr>
            <p:extLst>
              <p:ext uri="{D42A27DB-BD31-4B8C-83A1-F6EECF244321}">
                <p14:modId xmlns:p14="http://schemas.microsoft.com/office/powerpoint/2010/main" xmlns="" val="2089116309"/>
              </p:ext>
            </p:extLst>
          </p:nvPr>
        </p:nvGraphicFramePr>
        <p:xfrm>
          <a:off x="381000" y="1417320"/>
          <a:ext cx="8534400" cy="6370320"/>
        </p:xfrm>
        <a:graphic>
          <a:graphicData uri="http://schemas.openxmlformats.org/drawingml/2006/table">
            <a:tbl>
              <a:tblPr/>
              <a:tblGrid>
                <a:gridCol w="8534400">
                  <a:extLst>
                    <a:ext uri="{9D8B030D-6E8A-4147-A177-3AD203B41FA5}">
                      <a16:colId xmlns:a16="http://schemas.microsoft.com/office/drawing/2014/main" xmlns="" val="192006691"/>
                    </a:ext>
                  </a:extLst>
                </a:gridCol>
              </a:tblGrid>
              <a:tr h="5564187">
                <a:tc>
                  <a:txBody>
                    <a:bodyPr/>
                    <a:lstStyle/>
                    <a:p>
                      <a:pPr marL="457200" indent="-457200">
                        <a:buAutoNum type="arabicPeriod"/>
                      </a:pPr>
                      <a:r>
                        <a:rPr lang="en-US" sz="2400" kern="1200" dirty="0">
                          <a:solidFill>
                            <a:schemeClr val="tx1"/>
                          </a:solidFill>
                          <a:effectLst/>
                          <a:latin typeface="+mn-lt"/>
                          <a:ea typeface="+mn-ea"/>
                          <a:cs typeface="+mn-cs"/>
                        </a:rPr>
                        <a:t>Prepare Datasets according to guideline</a:t>
                      </a:r>
                    </a:p>
                    <a:p>
                      <a:pPr marL="0" indent="0">
                        <a:buNone/>
                      </a:pPr>
                      <a:r>
                        <a:rPr lang="en-US" sz="2400" kern="1200" dirty="0">
                          <a:solidFill>
                            <a:schemeClr val="tx1"/>
                          </a:solidFill>
                          <a:effectLst/>
                          <a:latin typeface="+mn-lt"/>
                          <a:ea typeface="+mn-ea"/>
                          <a:cs typeface="+mn-cs"/>
                        </a:rPr>
                        <a:t>       a) Analyze the data</a:t>
                      </a:r>
                    </a:p>
                    <a:p>
                      <a:pPr marL="0" indent="0">
                        <a:buNone/>
                      </a:pPr>
                      <a:endParaRPr lang="en-US" sz="2000" kern="1200" dirty="0">
                        <a:solidFill>
                          <a:schemeClr val="tx1"/>
                        </a:solidFill>
                        <a:effectLst/>
                        <a:latin typeface="+mn-lt"/>
                        <a:ea typeface="+mn-ea"/>
                        <a:cs typeface="+mn-cs"/>
                      </a:endParaRPr>
                    </a:p>
                    <a:p>
                      <a:pPr marL="0" indent="0">
                        <a:buNone/>
                      </a:pPr>
                      <a:r>
                        <a:rPr lang="en-US" sz="2400" kern="1200" dirty="0">
                          <a:solidFill>
                            <a:schemeClr val="tx1"/>
                          </a:solidFill>
                          <a:effectLst/>
                          <a:latin typeface="+mn-lt"/>
                          <a:ea typeface="+mn-ea"/>
                          <a:cs typeface="+mn-cs"/>
                        </a:rPr>
                        <a:t>       b) Analyze the rules and Terms.</a:t>
                      </a:r>
                    </a:p>
                    <a:p>
                      <a:pPr marL="0" indent="0">
                        <a:buNone/>
                      </a:pPr>
                      <a:r>
                        <a:rPr lang="en-US" sz="2400" kern="1200" dirty="0">
                          <a:solidFill>
                            <a:schemeClr val="tx1"/>
                          </a:solidFill>
                          <a:effectLst/>
                          <a:latin typeface="+mn-lt"/>
                          <a:ea typeface="+mn-ea"/>
                          <a:cs typeface="+mn-cs"/>
                        </a:rPr>
                        <a:t>             I) prepare its confidential List of datasets.</a:t>
                      </a:r>
                    </a:p>
                    <a:p>
                      <a:pPr marL="0" indent="0">
                        <a:buNone/>
                      </a:pPr>
                      <a:r>
                        <a:rPr lang="en-US" sz="2400" kern="1200" dirty="0">
                          <a:solidFill>
                            <a:schemeClr val="tx1"/>
                          </a:solidFill>
                          <a:effectLst/>
                          <a:latin typeface="+mn-lt"/>
                          <a:ea typeface="+mn-ea"/>
                          <a:cs typeface="+mn-cs"/>
                        </a:rPr>
                        <a:t>            II) prepare its Open List of Datasets.</a:t>
                      </a:r>
                    </a:p>
                    <a:p>
                      <a:pPr marL="0" indent="0">
                        <a:buNone/>
                      </a:pPr>
                      <a:endParaRPr lang="en-US" sz="2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       C)Identifying The Data Sets for Upload in OGD Portal</a:t>
                      </a:r>
                    </a:p>
                    <a:p>
                      <a:pPr marL="0" indent="0">
                        <a:buNone/>
                      </a:pPr>
                      <a:endParaRPr lang="en-US" sz="2200" kern="1200" dirty="0">
                        <a:solidFill>
                          <a:schemeClr val="tx1"/>
                        </a:solidFill>
                        <a:effectLst/>
                        <a:latin typeface="+mn-lt"/>
                        <a:ea typeface="+mn-ea"/>
                        <a:cs typeface="+mn-cs"/>
                      </a:endParaRPr>
                    </a:p>
                    <a:p>
                      <a:pPr marL="457200" indent="-457200">
                        <a:buAutoNum type="arabicPeriod" startAt="2"/>
                      </a:pPr>
                      <a:r>
                        <a:rPr lang="en-US" sz="2400" kern="1200" dirty="0">
                          <a:solidFill>
                            <a:schemeClr val="tx1"/>
                          </a:solidFill>
                          <a:effectLst/>
                          <a:latin typeface="+mn-lt"/>
                          <a:ea typeface="+mn-ea"/>
                          <a:cs typeface="+mn-cs"/>
                        </a:rPr>
                        <a:t>Prepare  data catalogs(Metadata) for each datasets according to guideline.</a:t>
                      </a:r>
                    </a:p>
                    <a:p>
                      <a:pPr marL="0" indent="0">
                        <a:buNone/>
                      </a:pPr>
                      <a:r>
                        <a:rPr lang="en-US" sz="24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3. Upload data to OGD portal.</a:t>
                      </a:r>
                    </a:p>
                    <a:p>
                      <a:pPr marL="0" indent="0">
                        <a:buNone/>
                      </a:pPr>
                      <a:endParaRPr lang="en-US" sz="2200" kern="1200" dirty="0">
                        <a:solidFill>
                          <a:schemeClr val="tx1"/>
                        </a:solidFill>
                        <a:effectLst/>
                        <a:latin typeface="+mn-lt"/>
                        <a:ea typeface="+mn-ea"/>
                        <a:cs typeface="+mn-cs"/>
                      </a:endParaRPr>
                    </a:p>
                    <a:p>
                      <a:pPr marL="0" indent="0">
                        <a:buNone/>
                      </a:pPr>
                      <a:endParaRPr lang="en-US" sz="2200" kern="1200" dirty="0">
                        <a:solidFill>
                          <a:schemeClr val="tx1"/>
                        </a:solidFill>
                        <a:effectLst/>
                        <a:latin typeface="+mn-lt"/>
                        <a:ea typeface="+mn-ea"/>
                        <a:cs typeface="+mn-cs"/>
                      </a:endParaRPr>
                    </a:p>
                    <a:p>
                      <a:pPr marL="0" indent="0">
                        <a:buNone/>
                      </a:pPr>
                      <a:endParaRPr lang="en-US" sz="2200" kern="1200" dirty="0">
                        <a:solidFill>
                          <a:schemeClr val="tx1"/>
                        </a:solidFill>
                        <a:effectLst/>
                        <a:latin typeface="+mn-lt"/>
                        <a:ea typeface="+mn-ea"/>
                        <a:cs typeface="+mn-cs"/>
                      </a:endParaRPr>
                    </a:p>
                    <a:p>
                      <a:pPr marL="0" indent="0">
                        <a:buNone/>
                      </a:pPr>
                      <a:endParaRPr lang="en-US" sz="2200" kern="1200" dirty="0">
                        <a:solidFill>
                          <a:schemeClr val="tx1"/>
                        </a:solidFill>
                        <a:effectLst/>
                        <a:latin typeface="+mn-lt"/>
                        <a:ea typeface="+mn-ea"/>
                        <a:cs typeface="+mn-cs"/>
                      </a:endParaRPr>
                    </a:p>
                    <a:p>
                      <a:pPr marL="0" indent="0">
                        <a:buNone/>
                      </a:pPr>
                      <a:endParaRPr lang="en-US" sz="2200" kern="1200" dirty="0">
                        <a:solidFill>
                          <a:schemeClr val="tx1"/>
                        </a:solidFill>
                        <a:effectLst/>
                        <a:latin typeface="+mn-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Tree>
    <p:extLst>
      <p:ext uri="{BB962C8B-B14F-4D97-AF65-F5344CB8AC3E}">
        <p14:creationId xmlns:p14="http://schemas.microsoft.com/office/powerpoint/2010/main" xmlns="" val="303293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8847"/>
            <a:ext cx="8610600" cy="6555641"/>
          </a:xfrm>
          <a:prstGeom prst="rect">
            <a:avLst/>
          </a:prstGeom>
        </p:spPr>
        <p:txBody>
          <a:bodyPr wrap="square">
            <a:spAutoFit/>
          </a:bodyPr>
          <a:lstStyle/>
          <a:p>
            <a:pPr eaLnBrk="1" fontAlgn="auto" hangingPunct="1">
              <a:spcBef>
                <a:spcPts val="0"/>
              </a:spcBef>
              <a:spcAft>
                <a:spcPts val="0"/>
              </a:spcAft>
            </a:pPr>
            <a:r>
              <a:rPr lang="en-US" sz="2800" b="1" dirty="0">
                <a:solidFill>
                  <a:srgbClr val="009900"/>
                </a:solidFill>
                <a:latin typeface="Calibri"/>
                <a:ea typeface="+mn-ea"/>
              </a:rPr>
              <a:t>Open Government:</a:t>
            </a:r>
          </a:p>
          <a:p>
            <a:pPr eaLnBrk="1" fontAlgn="auto" hangingPunct="1">
              <a:spcBef>
                <a:spcPts val="0"/>
              </a:spcBef>
              <a:spcAft>
                <a:spcPts val="0"/>
              </a:spcAft>
            </a:pPr>
            <a:r>
              <a:rPr lang="en-US" sz="2800" b="1" dirty="0">
                <a:solidFill>
                  <a:prstClr val="black"/>
                </a:solidFill>
                <a:latin typeface="Calibri"/>
                <a:ea typeface="+mn-ea"/>
              </a:rPr>
              <a:t>Open Government is a cultural change towards new relationships between governments and citizens.</a:t>
            </a:r>
          </a:p>
          <a:p>
            <a:pPr eaLnBrk="1" fontAlgn="auto" hangingPunct="1">
              <a:spcBef>
                <a:spcPts val="0"/>
              </a:spcBef>
              <a:spcAft>
                <a:spcPts val="0"/>
              </a:spcAft>
            </a:pPr>
            <a:r>
              <a:rPr lang="en-US" sz="2800" b="1" dirty="0">
                <a:solidFill>
                  <a:prstClr val="black"/>
                </a:solidFill>
                <a:latin typeface="Calibri"/>
                <a:ea typeface="+mn-ea"/>
              </a:rPr>
              <a:t>Open Government policies embrace the use of modern ICT and data as resources and tools to create more meaningful interactions between citizens and governments.</a:t>
            </a:r>
          </a:p>
          <a:p>
            <a:pPr eaLnBrk="1" fontAlgn="auto" hangingPunct="1">
              <a:spcBef>
                <a:spcPts val="0"/>
              </a:spcBef>
              <a:spcAft>
                <a:spcPts val="0"/>
              </a:spcAft>
            </a:pPr>
            <a:r>
              <a:rPr lang="en-US" b="1" u="sng" dirty="0">
                <a:solidFill>
                  <a:prstClr val="black"/>
                </a:solidFill>
                <a:latin typeface="Calibri"/>
                <a:ea typeface="+mn-ea"/>
              </a:rPr>
              <a:t/>
            </a:r>
            <a:br>
              <a:rPr lang="en-US" b="1" u="sng" dirty="0">
                <a:solidFill>
                  <a:prstClr val="black"/>
                </a:solidFill>
                <a:latin typeface="Calibri"/>
                <a:ea typeface="+mn-ea"/>
              </a:rPr>
            </a:br>
            <a:r>
              <a:rPr lang="en-US" sz="2800" b="1" u="sng" dirty="0">
                <a:solidFill>
                  <a:srgbClr val="7030A0"/>
                </a:solidFill>
                <a:latin typeface="Calibri"/>
                <a:ea typeface="+mn-ea"/>
              </a:rPr>
              <a:t>*</a:t>
            </a:r>
            <a:r>
              <a:rPr lang="en-US" sz="2800" b="1" u="sng" dirty="0" smtClean="0">
                <a:solidFill>
                  <a:srgbClr val="7030A0"/>
                </a:solidFill>
                <a:latin typeface="Calibri"/>
                <a:ea typeface="+mn-ea"/>
              </a:rPr>
              <a:t>Data </a:t>
            </a:r>
            <a:r>
              <a:rPr lang="en-US" sz="2800" b="1" u="sng" dirty="0">
                <a:solidFill>
                  <a:srgbClr val="7030A0"/>
                </a:solidFill>
                <a:latin typeface="Calibri"/>
                <a:ea typeface="+mn-ea"/>
              </a:rPr>
              <a:t>in </a:t>
            </a:r>
            <a:r>
              <a:rPr lang="en-US" sz="2800" b="1" u="sng" dirty="0" smtClean="0">
                <a:solidFill>
                  <a:srgbClr val="7030A0"/>
                </a:solidFill>
                <a:latin typeface="Calibri"/>
                <a:ea typeface="+mn-ea"/>
              </a:rPr>
              <a:t>3Ps*</a:t>
            </a:r>
            <a:endParaRPr lang="en-US" sz="2800" b="1" dirty="0">
              <a:solidFill>
                <a:srgbClr val="7030A0"/>
              </a:solidFill>
              <a:latin typeface="Calibri"/>
              <a:ea typeface="+mn-ea"/>
            </a:endParaRPr>
          </a:p>
          <a:p>
            <a:pPr eaLnBrk="1" fontAlgn="auto" hangingPunct="1">
              <a:spcBef>
                <a:spcPts val="0"/>
              </a:spcBef>
              <a:spcAft>
                <a:spcPts val="0"/>
              </a:spcAft>
            </a:pPr>
            <a:r>
              <a:rPr lang="en-US" b="1" dirty="0" smtClean="0">
                <a:solidFill>
                  <a:prstClr val="black"/>
                </a:solidFill>
                <a:latin typeface="Calibri"/>
                <a:ea typeface="+mn-ea"/>
              </a:rPr>
              <a:t> </a:t>
            </a:r>
          </a:p>
          <a:p>
            <a:pPr eaLnBrk="1" fontAlgn="auto" hangingPunct="1">
              <a:spcBef>
                <a:spcPts val="0"/>
              </a:spcBef>
              <a:spcAft>
                <a:spcPts val="0"/>
              </a:spcAft>
            </a:pPr>
            <a:r>
              <a:rPr lang="en-US" sz="2800" b="1" dirty="0" smtClean="0">
                <a:solidFill>
                  <a:prstClr val="black"/>
                </a:solidFill>
                <a:latin typeface="Calibri"/>
                <a:ea typeface="+mn-ea"/>
              </a:rPr>
              <a:t>Data </a:t>
            </a:r>
            <a:r>
              <a:rPr lang="en-US" sz="2800" b="1" dirty="0">
                <a:solidFill>
                  <a:srgbClr val="0000FF"/>
                </a:solidFill>
                <a:latin typeface="Calibri"/>
                <a:ea typeface="+mn-ea"/>
              </a:rPr>
              <a:t>of the </a:t>
            </a:r>
            <a:r>
              <a:rPr lang="en-US" sz="2800" b="1" dirty="0">
                <a:solidFill>
                  <a:prstClr val="black"/>
                </a:solidFill>
                <a:latin typeface="Calibri"/>
                <a:ea typeface="+mn-ea"/>
              </a:rPr>
              <a:t>People</a:t>
            </a:r>
          </a:p>
          <a:p>
            <a:pPr eaLnBrk="1" fontAlgn="auto" hangingPunct="1">
              <a:spcBef>
                <a:spcPts val="0"/>
              </a:spcBef>
              <a:spcAft>
                <a:spcPts val="0"/>
              </a:spcAft>
            </a:pPr>
            <a:r>
              <a:rPr lang="en-US" sz="2800" b="1" dirty="0">
                <a:solidFill>
                  <a:prstClr val="black"/>
                </a:solidFill>
                <a:latin typeface="Calibri"/>
                <a:ea typeface="+mn-ea"/>
              </a:rPr>
              <a:t>data </a:t>
            </a:r>
            <a:r>
              <a:rPr lang="en-US" sz="2800" b="1" dirty="0">
                <a:solidFill>
                  <a:srgbClr val="009900"/>
                </a:solidFill>
                <a:latin typeface="Calibri"/>
                <a:ea typeface="+mn-ea"/>
              </a:rPr>
              <a:t>by the </a:t>
            </a:r>
            <a:r>
              <a:rPr lang="en-US" sz="2800" b="1" dirty="0">
                <a:solidFill>
                  <a:prstClr val="black"/>
                </a:solidFill>
                <a:latin typeface="Calibri"/>
                <a:ea typeface="+mn-ea"/>
              </a:rPr>
              <a:t>People</a:t>
            </a:r>
          </a:p>
          <a:p>
            <a:pPr eaLnBrk="1" fontAlgn="auto" hangingPunct="1">
              <a:spcBef>
                <a:spcPts val="0"/>
              </a:spcBef>
              <a:spcAft>
                <a:spcPts val="0"/>
              </a:spcAft>
            </a:pPr>
            <a:r>
              <a:rPr lang="en-US" sz="2800" b="1" dirty="0">
                <a:solidFill>
                  <a:prstClr val="black"/>
                </a:solidFill>
                <a:latin typeface="Calibri"/>
                <a:ea typeface="+mn-ea"/>
              </a:rPr>
              <a:t>data </a:t>
            </a:r>
            <a:r>
              <a:rPr lang="en-US" sz="2800" b="1" dirty="0">
                <a:solidFill>
                  <a:srgbClr val="7030A0"/>
                </a:solidFill>
                <a:latin typeface="Calibri"/>
                <a:ea typeface="+mn-ea"/>
              </a:rPr>
              <a:t>for the </a:t>
            </a:r>
            <a:r>
              <a:rPr lang="en-US" sz="2800" b="1" dirty="0">
                <a:solidFill>
                  <a:prstClr val="black"/>
                </a:solidFill>
                <a:latin typeface="Calibri"/>
                <a:ea typeface="+mn-ea"/>
              </a:rPr>
              <a:t>People</a:t>
            </a:r>
          </a:p>
          <a:p>
            <a:pPr eaLnBrk="1" fontAlgn="auto" hangingPunct="1">
              <a:spcBef>
                <a:spcPts val="0"/>
              </a:spcBef>
              <a:spcAft>
                <a:spcPts val="0"/>
              </a:spcAft>
            </a:pPr>
            <a:r>
              <a:rPr lang="en-US" sz="2800" b="1" dirty="0">
                <a:solidFill>
                  <a:prstClr val="black"/>
                </a:solidFill>
                <a:latin typeface="Calibri"/>
                <a:ea typeface="+mn-ea"/>
              </a:rPr>
              <a:t> </a:t>
            </a:r>
          </a:p>
          <a:p>
            <a:pPr eaLnBrk="1" fontAlgn="auto" hangingPunct="1">
              <a:spcBef>
                <a:spcPts val="0"/>
              </a:spcBef>
              <a:spcAft>
                <a:spcPts val="0"/>
              </a:spcAft>
            </a:pPr>
            <a:r>
              <a:rPr lang="en-US" sz="2800" b="1" dirty="0">
                <a:solidFill>
                  <a:prstClr val="black"/>
                </a:solidFill>
                <a:latin typeface="Calibri"/>
                <a:ea typeface="+mn-ea"/>
              </a:rPr>
              <a:t>**data for everybody**</a:t>
            </a:r>
          </a:p>
          <a:p>
            <a:pPr eaLnBrk="1" fontAlgn="auto" hangingPunct="1">
              <a:spcBef>
                <a:spcPts val="0"/>
              </a:spcBef>
              <a:spcAft>
                <a:spcPts val="0"/>
              </a:spcAft>
            </a:pPr>
            <a:r>
              <a:rPr lang="en-US" b="1" dirty="0">
                <a:solidFill>
                  <a:prstClr val="black"/>
                </a:solidFill>
                <a:latin typeface="Calibri"/>
                <a:ea typeface="+mn-ea"/>
              </a:rPr>
              <a:t> </a:t>
            </a:r>
            <a:r>
              <a:rPr lang="en-US" sz="2000" b="1" dirty="0">
                <a:solidFill>
                  <a:prstClr val="black"/>
                </a:solidFill>
                <a:latin typeface="Calibri"/>
                <a:ea typeface="+mn-ea"/>
              </a:rPr>
              <a:t>** DATA FOR PEOPLE  &amp; PLANET **</a:t>
            </a:r>
          </a:p>
        </p:txBody>
      </p:sp>
      <p:sp>
        <p:nvSpPr>
          <p:cNvPr id="2" name="TextBox 1"/>
          <p:cNvSpPr txBox="1"/>
          <p:nvPr/>
        </p:nvSpPr>
        <p:spPr>
          <a:xfrm>
            <a:off x="4724400" y="5410200"/>
            <a:ext cx="3505200" cy="1077218"/>
          </a:xfrm>
          <a:prstGeom prst="rect">
            <a:avLst/>
          </a:prstGeom>
          <a:noFill/>
        </p:spPr>
        <p:txBody>
          <a:bodyPr wrap="square" rtlCol="0">
            <a:spAutoFit/>
          </a:bodyPr>
          <a:lstStyle/>
          <a:p>
            <a:pPr eaLnBrk="1" fontAlgn="auto" hangingPunct="1">
              <a:spcBef>
                <a:spcPts val="0"/>
              </a:spcBef>
              <a:spcAft>
                <a:spcPts val="0"/>
              </a:spcAft>
            </a:pPr>
            <a:r>
              <a:rPr lang="en-US" dirty="0" smtClean="0">
                <a:solidFill>
                  <a:prstClr val="black"/>
                </a:solidFill>
                <a:latin typeface="Calibri"/>
                <a:ea typeface="+mn-ea"/>
              </a:rPr>
              <a:t>Our Vision </a:t>
            </a:r>
            <a:r>
              <a:rPr lang="en-US" dirty="0">
                <a:solidFill>
                  <a:prstClr val="black"/>
                </a:solidFill>
                <a:latin typeface="Calibri"/>
                <a:ea typeface="+mn-ea"/>
              </a:rPr>
              <a:t>Statement:</a:t>
            </a:r>
          </a:p>
          <a:p>
            <a:pPr eaLnBrk="1" fontAlgn="auto" hangingPunct="1">
              <a:spcBef>
                <a:spcPts val="0"/>
              </a:spcBef>
              <a:spcAft>
                <a:spcPts val="0"/>
              </a:spcAft>
            </a:pPr>
            <a:r>
              <a:rPr lang="en-US" sz="2800" dirty="0" smtClean="0">
                <a:solidFill>
                  <a:srgbClr val="FF3399"/>
                </a:solidFill>
                <a:latin typeface="Calibri"/>
                <a:ea typeface="+mn-ea"/>
              </a:rPr>
              <a:t>***Data </a:t>
            </a:r>
            <a:r>
              <a:rPr lang="en-US" sz="2800" dirty="0">
                <a:solidFill>
                  <a:srgbClr val="FF3399"/>
                </a:solidFill>
                <a:latin typeface="Calibri"/>
                <a:ea typeface="+mn-ea"/>
              </a:rPr>
              <a:t>for </a:t>
            </a:r>
            <a:r>
              <a:rPr lang="en-US" sz="2800" dirty="0" smtClean="0">
                <a:solidFill>
                  <a:srgbClr val="FF3399"/>
                </a:solidFill>
                <a:latin typeface="Calibri"/>
                <a:ea typeface="+mn-ea"/>
              </a:rPr>
              <a:t>all***</a:t>
            </a:r>
            <a:endParaRPr lang="en-US" sz="2800" dirty="0">
              <a:solidFill>
                <a:srgbClr val="FF3399"/>
              </a:solidFill>
              <a:latin typeface="Calibri"/>
              <a:ea typeface="+mn-ea"/>
            </a:endParaRPr>
          </a:p>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xmlns="" val="1471277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xmlns="" id="{0FC7CBFD-8E90-4A63-9654-CE1D1CBD608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0200" y="1447800"/>
            <a:ext cx="5111750" cy="5334000"/>
          </a:xfrm>
          <a:prstGeom prst="rect">
            <a:avLst/>
          </a:prstGeom>
        </p:spPr>
      </p:pic>
    </p:spTree>
    <p:extLst>
      <p:ext uri="{BB962C8B-B14F-4D97-AF65-F5344CB8AC3E}">
        <p14:creationId xmlns:p14="http://schemas.microsoft.com/office/powerpoint/2010/main" xmlns="" val="292101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EC8D49-197B-4085-BEA5-E107D8BA838C}"/>
              </a:ext>
            </a:extLst>
          </p:cNvPr>
          <p:cNvSpPr txBox="1">
            <a:spLocks/>
          </p:cNvSpPr>
          <p:nvPr/>
        </p:nvSpPr>
        <p:spPr bwMode="auto">
          <a:xfrm>
            <a:off x="1115616" y="1844824"/>
            <a:ext cx="6192688"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4050" indent="-364050" algn="l" rtl="0" eaLnBrk="0" fontAlgn="base" hangingPunct="0">
              <a:spcBef>
                <a:spcPts val="800"/>
              </a:spcBef>
              <a:spcAft>
                <a:spcPct val="0"/>
              </a:spcAft>
              <a:buClr>
                <a:schemeClr val="accent1"/>
              </a:buClr>
              <a:buSzPct val="76000"/>
              <a:buFont typeface="Wingdings 3" pitchFamily="18" charset="2"/>
              <a:buChar char=""/>
              <a:defRPr sz="3467" kern="1200">
                <a:solidFill>
                  <a:schemeClr val="tx1"/>
                </a:solidFill>
                <a:latin typeface="+mn-lt"/>
                <a:ea typeface="+mn-ea"/>
                <a:cs typeface="+mn-cs"/>
              </a:defRPr>
            </a:lvl1pPr>
            <a:lvl2pPr marL="730214" indent="-364050" algn="l" rtl="0" eaLnBrk="0" fontAlgn="base" hangingPunct="0">
              <a:spcBef>
                <a:spcPts val="667"/>
              </a:spcBef>
              <a:spcAft>
                <a:spcPct val="0"/>
              </a:spcAft>
              <a:buClr>
                <a:schemeClr val="accent2"/>
              </a:buClr>
              <a:buSzPct val="76000"/>
              <a:buFont typeface="Wingdings 3" pitchFamily="18" charset="2"/>
              <a:buChar char=""/>
              <a:defRPr sz="3067" kern="1200">
                <a:solidFill>
                  <a:schemeClr val="tx2"/>
                </a:solidFill>
                <a:latin typeface="+mn-lt"/>
                <a:ea typeface="+mn-ea"/>
                <a:cs typeface="+mn-cs"/>
              </a:defRPr>
            </a:lvl2pPr>
            <a:lvl3pPr marL="1096379" indent="-304784" algn="l" rtl="0" eaLnBrk="0" fontAlgn="base" hangingPunct="0">
              <a:spcBef>
                <a:spcPts val="667"/>
              </a:spcBef>
              <a:spcAft>
                <a:spcPct val="0"/>
              </a:spcAft>
              <a:buClr>
                <a:srgbClr val="BCBCBC"/>
              </a:buClr>
              <a:buSzPct val="76000"/>
              <a:buFont typeface="Wingdings 3" pitchFamily="18" charset="2"/>
              <a:buChar char=""/>
              <a:defRPr sz="2667" kern="1200">
                <a:solidFill>
                  <a:schemeClr val="tx1"/>
                </a:solidFill>
                <a:latin typeface="+mn-lt"/>
                <a:ea typeface="+mn-ea"/>
                <a:cs typeface="+mn-cs"/>
              </a:defRPr>
            </a:lvl3pPr>
            <a:lvl4pPr marL="1462543" indent="-304784" algn="l" rtl="0" eaLnBrk="0" fontAlgn="base" hangingPunct="0">
              <a:spcBef>
                <a:spcPts val="533"/>
              </a:spcBef>
              <a:spcAft>
                <a:spcPct val="0"/>
              </a:spcAft>
              <a:buClr>
                <a:srgbClr val="8BA2B4"/>
              </a:buClr>
              <a:buSzPct val="70000"/>
              <a:buFont typeface="Wingdings" pitchFamily="2" charset="2"/>
              <a:buChar char=""/>
              <a:defRPr sz="2667" kern="1200">
                <a:solidFill>
                  <a:schemeClr val="tx1"/>
                </a:solidFill>
                <a:latin typeface="+mn-lt"/>
                <a:ea typeface="+mn-ea"/>
                <a:cs typeface="+mn-cs"/>
              </a:defRPr>
            </a:lvl4pPr>
            <a:lvl5pPr marL="1828709" indent="-304784" algn="l" rtl="0" eaLnBrk="0" fontAlgn="base" hangingPunct="0">
              <a:spcBef>
                <a:spcPts val="400"/>
              </a:spcBef>
              <a:spcAft>
                <a:spcPct val="0"/>
              </a:spcAft>
              <a:buClr>
                <a:schemeClr val="accent2"/>
              </a:buClr>
              <a:buSzPct val="70000"/>
              <a:buFont typeface="Wingdings" pitchFamily="2" charset="2"/>
              <a:buChar char=""/>
              <a:defRPr sz="2133" kern="1200">
                <a:solidFill>
                  <a:schemeClr val="tx1"/>
                </a:solidFill>
                <a:latin typeface="+mn-lt"/>
                <a:ea typeface="+mn-ea"/>
                <a:cs typeface="+mn-cs"/>
              </a:defRPr>
            </a:lvl5pPr>
            <a:lvl6pPr marL="2194450" indent="-243827" algn="l" rtl="0" eaLnBrk="1" latinLnBrk="0" hangingPunct="1">
              <a:spcBef>
                <a:spcPts val="400"/>
              </a:spcBef>
              <a:buClr>
                <a:srgbClr val="9FB8CD">
                  <a:shade val="75000"/>
                </a:srgbClr>
              </a:buClr>
              <a:buSzPct val="75000"/>
              <a:buFont typeface="Wingdings 3"/>
              <a:buChar char=""/>
              <a:defRPr kumimoji="0" lang="en-US" sz="2133" kern="1200" smtClean="0">
                <a:solidFill>
                  <a:schemeClr val="tx1"/>
                </a:solidFill>
                <a:latin typeface="+mn-lt"/>
                <a:ea typeface="+mn-ea"/>
                <a:cs typeface="+mn-cs"/>
              </a:defRPr>
            </a:lvl6pPr>
            <a:lvl7pPr marL="2438278" indent="-243827" algn="l" rtl="0" eaLnBrk="1" latinLnBrk="0" hangingPunct="1">
              <a:spcBef>
                <a:spcPts val="400"/>
              </a:spcBef>
              <a:buClr>
                <a:srgbClr val="727CA3">
                  <a:shade val="75000"/>
                </a:srgbClr>
              </a:buClr>
              <a:buSzPct val="75000"/>
              <a:buFont typeface="Wingdings 3"/>
              <a:buChar char=""/>
              <a:defRPr kumimoji="0" lang="en-US" sz="1867" kern="1200" smtClean="0">
                <a:solidFill>
                  <a:schemeClr val="tx1"/>
                </a:solidFill>
                <a:latin typeface="+mn-lt"/>
                <a:ea typeface="+mn-ea"/>
                <a:cs typeface="+mn-cs"/>
              </a:defRPr>
            </a:lvl7pPr>
            <a:lvl8pPr marL="2682106" indent="-243827" algn="l" rtl="0" eaLnBrk="1" latinLnBrk="0" hangingPunct="1">
              <a:spcBef>
                <a:spcPts val="400"/>
              </a:spcBef>
              <a:buClr>
                <a:prstClr val="white">
                  <a:shade val="50000"/>
                </a:prstClr>
              </a:buClr>
              <a:buSzPct val="75000"/>
              <a:buFont typeface="Wingdings 3"/>
              <a:buChar char=""/>
              <a:defRPr kumimoji="0" lang="en-US" sz="1867" kern="1200" smtClean="0">
                <a:solidFill>
                  <a:schemeClr val="tx1"/>
                </a:solidFill>
                <a:latin typeface="+mn-lt"/>
                <a:ea typeface="+mn-ea"/>
                <a:cs typeface="+mn-cs"/>
              </a:defRPr>
            </a:lvl8pPr>
            <a:lvl9pPr marL="2925934" indent="-243827" algn="l" rtl="0" eaLnBrk="1" latinLnBrk="0" hangingPunct="1">
              <a:spcBef>
                <a:spcPts val="400"/>
              </a:spcBef>
              <a:buClr>
                <a:srgbClr val="9FB8CD"/>
              </a:buClr>
              <a:buSzPct val="75000"/>
              <a:buFont typeface="Wingdings 3"/>
              <a:buChar char=""/>
              <a:defRPr kumimoji="0" lang="en-US" sz="1600" kern="1200" smtClean="0">
                <a:solidFill>
                  <a:schemeClr val="tx1"/>
                </a:solidFill>
                <a:latin typeface="+mn-lt"/>
                <a:ea typeface="+mn-ea"/>
                <a:cs typeface="+mn-cs"/>
              </a:defRPr>
            </a:lvl9pPr>
          </a:lstStyle>
          <a:p>
            <a:pPr marL="0" indent="0" algn="ctr">
              <a:buFont typeface="Wingdings 3" pitchFamily="18" charset="2"/>
              <a:buNone/>
            </a:pPr>
            <a:endParaRPr lang="en-US" sz="7200" dirty="0"/>
          </a:p>
          <a:p>
            <a:pPr marL="0" indent="0" algn="ctr">
              <a:buFont typeface="Wingdings 3" pitchFamily="18" charset="2"/>
              <a:buNone/>
            </a:pPr>
            <a:r>
              <a:rPr lang="en-US" sz="7200" dirty="0">
                <a:solidFill>
                  <a:srgbClr val="0070C0"/>
                </a:solidFill>
              </a:rPr>
              <a:t>Thank You…….</a:t>
            </a:r>
          </a:p>
        </p:txBody>
      </p:sp>
    </p:spTree>
    <p:extLst>
      <p:ext uri="{BB962C8B-B14F-4D97-AF65-F5344CB8AC3E}">
        <p14:creationId xmlns:p14="http://schemas.microsoft.com/office/powerpoint/2010/main" xmlns="" val="168902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6348413" cy="6858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a:solidFill>
                  <a:srgbClr val="7030A0"/>
                </a:solidFill>
                <a:latin typeface="Calibri" panose="020F0502020204030204" pitchFamily="34" charset="0"/>
                <a:cs typeface="Arial" panose="020B0604020202020204" pitchFamily="34" charset="0"/>
              </a:rPr>
              <a:t>Data Openness and Open Data</a:t>
            </a:r>
          </a:p>
        </p:txBody>
      </p:sp>
      <p:sp>
        <p:nvSpPr>
          <p:cNvPr id="4" name="Rounded Rectangle 3"/>
          <p:cNvSpPr/>
          <p:nvPr/>
        </p:nvSpPr>
        <p:spPr>
          <a:xfrm>
            <a:off x="381000" y="1828800"/>
            <a:ext cx="3581400" cy="1066800"/>
          </a:xfrm>
          <a:prstGeom prst="roundRect">
            <a:avLst/>
          </a:prstGeom>
          <a:noFill/>
          <a:ln>
            <a:solidFill>
              <a:srgbClr val="8C47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itchFamily="34" charset="0"/>
                <a:cs typeface="Arial" pitchFamily="34" charset="0"/>
              </a:rPr>
              <a:t>Open means anyone can freely access, use, modify, and share for any purpose ..</a:t>
            </a:r>
          </a:p>
        </p:txBody>
      </p:sp>
      <p:sp>
        <p:nvSpPr>
          <p:cNvPr id="11268" name="TextBox 4"/>
          <p:cNvSpPr txBox="1">
            <a:spLocks noChangeArrowheads="1"/>
          </p:cNvSpPr>
          <p:nvPr/>
        </p:nvSpPr>
        <p:spPr bwMode="auto">
          <a:xfrm>
            <a:off x="457200" y="13716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MS PGothic"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S PGothic"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S PGothic"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sz="1800" b="1">
                <a:solidFill>
                  <a:srgbClr val="8C47A1"/>
                </a:solidFill>
                <a:latin typeface="Arial" panose="020B0604020202020204" pitchFamily="34" charset="0"/>
                <a:cs typeface="Arial" panose="020B0604020202020204" pitchFamily="34" charset="0"/>
              </a:rPr>
              <a:t>What is Open?</a:t>
            </a:r>
          </a:p>
        </p:txBody>
      </p:sp>
      <p:sp>
        <p:nvSpPr>
          <p:cNvPr id="11269" name="TextBox 5"/>
          <p:cNvSpPr txBox="1">
            <a:spLocks noChangeArrowheads="1"/>
          </p:cNvSpPr>
          <p:nvPr/>
        </p:nvSpPr>
        <p:spPr bwMode="auto">
          <a:xfrm>
            <a:off x="457200" y="3352800"/>
            <a:ext cx="2438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MS PGothic"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S PGothic"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S PGothic"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sz="1800" b="1">
                <a:solidFill>
                  <a:srgbClr val="92D050"/>
                </a:solidFill>
                <a:latin typeface="Arial" panose="020B0604020202020204" pitchFamily="34" charset="0"/>
                <a:cs typeface="Arial" panose="020B0604020202020204" pitchFamily="34" charset="0"/>
              </a:rPr>
              <a:t>What is open data?</a:t>
            </a:r>
          </a:p>
        </p:txBody>
      </p:sp>
      <p:sp>
        <p:nvSpPr>
          <p:cNvPr id="7" name="Rounded Rectangle 6"/>
          <p:cNvSpPr/>
          <p:nvPr/>
        </p:nvSpPr>
        <p:spPr>
          <a:xfrm>
            <a:off x="457200" y="3733800"/>
            <a:ext cx="3810000" cy="14478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Char char="§"/>
              <a:defRPr/>
            </a:pPr>
            <a:r>
              <a:rPr lang="en-US" dirty="0">
                <a:solidFill>
                  <a:schemeClr val="tx1"/>
                </a:solidFill>
                <a:latin typeface="Arial" pitchFamily="34" charset="0"/>
                <a:cs typeface="Arial" pitchFamily="34" charset="0"/>
              </a:rPr>
              <a:t> Availability &amp; Access</a:t>
            </a:r>
          </a:p>
          <a:p>
            <a:pPr algn="ctr">
              <a:buFont typeface="Wingdings" pitchFamily="2" charset="2"/>
              <a:buChar char="§"/>
              <a:defRPr/>
            </a:pPr>
            <a:r>
              <a:rPr lang="en-US" dirty="0">
                <a:solidFill>
                  <a:schemeClr val="tx1"/>
                </a:solidFill>
                <a:latin typeface="Arial" pitchFamily="34" charset="0"/>
                <a:cs typeface="Arial" pitchFamily="34" charset="0"/>
              </a:rPr>
              <a:t> Re-Use and Redistribution</a:t>
            </a:r>
          </a:p>
          <a:p>
            <a:pPr algn="ctr">
              <a:buFont typeface="Wingdings" pitchFamily="2" charset="2"/>
              <a:buChar char="§"/>
              <a:defRPr/>
            </a:pPr>
            <a:r>
              <a:rPr lang="en-US" dirty="0">
                <a:solidFill>
                  <a:schemeClr val="tx1"/>
                </a:solidFill>
                <a:latin typeface="Arial" pitchFamily="34" charset="0"/>
                <a:cs typeface="Arial" pitchFamily="34" charset="0"/>
              </a:rPr>
              <a:t> Universal participation</a:t>
            </a:r>
          </a:p>
          <a:p>
            <a:pPr algn="ctr">
              <a:buFont typeface="Wingdings" pitchFamily="2" charset="2"/>
              <a:buChar char="§"/>
              <a:defRPr/>
            </a:pPr>
            <a:r>
              <a:rPr lang="en-US" dirty="0">
                <a:solidFill>
                  <a:schemeClr val="tx1"/>
                </a:solidFill>
                <a:latin typeface="Arial" pitchFamily="34" charset="0"/>
                <a:cs typeface="Arial" pitchFamily="34" charset="0"/>
              </a:rPr>
              <a:t> Interoperability </a:t>
            </a:r>
          </a:p>
        </p:txBody>
      </p:sp>
      <p:pic>
        <p:nvPicPr>
          <p:cNvPr id="11271" name="Picture 7" descr="images.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0" y="1600200"/>
            <a:ext cx="3562350"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8" descr="data_play_800.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43400" y="3048000"/>
            <a:ext cx="4572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637" y="191294"/>
            <a:ext cx="6348413" cy="457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a:solidFill>
                  <a:srgbClr val="7030A0"/>
                </a:solidFill>
                <a:latin typeface="Calibri" panose="020F0502020204030204" pitchFamily="34" charset="0"/>
                <a:cs typeface="Arial" panose="020B0604020202020204" pitchFamily="34" charset="0"/>
              </a:rPr>
              <a:t>Open Government Data (OGD)</a:t>
            </a:r>
          </a:p>
        </p:txBody>
      </p:sp>
      <p:sp>
        <p:nvSpPr>
          <p:cNvPr id="15363" name="TextBox 2"/>
          <p:cNvSpPr txBox="1">
            <a:spLocks noChangeArrowheads="1"/>
          </p:cNvSpPr>
          <p:nvPr/>
        </p:nvSpPr>
        <p:spPr bwMode="auto">
          <a:xfrm>
            <a:off x="457200" y="1143000"/>
            <a:ext cx="3810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ea typeface="MS PGothic"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S PGothic"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S PGothic"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sz="1800">
                <a:solidFill>
                  <a:srgbClr val="800080"/>
                </a:solidFill>
                <a:latin typeface="Arial" panose="020B0604020202020204" pitchFamily="34" charset="0"/>
                <a:ea typeface="SimSun" panose="02010600030101010101" pitchFamily="2" charset="-122"/>
                <a:cs typeface="Arial" panose="020B0604020202020204" pitchFamily="34" charset="0"/>
              </a:rPr>
              <a:t>What is open Government data?</a:t>
            </a:r>
          </a:p>
        </p:txBody>
      </p:sp>
      <p:sp>
        <p:nvSpPr>
          <p:cNvPr id="5" name="Rounded Rectangle 4"/>
          <p:cNvSpPr/>
          <p:nvPr/>
        </p:nvSpPr>
        <p:spPr>
          <a:xfrm>
            <a:off x="4648200" y="4419600"/>
            <a:ext cx="4419600" cy="2362200"/>
          </a:xfrm>
          <a:prstGeom prst="roundRect">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cs typeface="Arial" pitchFamily="34" charset="0"/>
            </a:endParaRPr>
          </a:p>
          <a:p>
            <a:pPr algn="just">
              <a:buFont typeface="Wingdings" pitchFamily="2" charset="2"/>
              <a:buChar char="Ø"/>
              <a:defRPr/>
            </a:pPr>
            <a:r>
              <a:rPr lang="en-US" dirty="0">
                <a:solidFill>
                  <a:schemeClr val="tx1"/>
                </a:solidFill>
                <a:latin typeface="Arial" pitchFamily="34" charset="0"/>
                <a:cs typeface="Arial" pitchFamily="34" charset="0"/>
              </a:rPr>
              <a:t>Anyone to access, </a:t>
            </a:r>
          </a:p>
          <a:p>
            <a:pPr algn="just">
              <a:buFont typeface="Wingdings" pitchFamily="2" charset="2"/>
              <a:buChar char="Ø"/>
              <a:defRPr/>
            </a:pPr>
            <a:r>
              <a:rPr lang="en-US" dirty="0">
                <a:solidFill>
                  <a:schemeClr val="tx1"/>
                </a:solidFill>
                <a:latin typeface="Arial" pitchFamily="34" charset="0"/>
                <a:cs typeface="Arial" pitchFamily="34" charset="0"/>
              </a:rPr>
              <a:t>freely use or reuse, </a:t>
            </a:r>
          </a:p>
          <a:p>
            <a:pPr algn="just">
              <a:buFont typeface="Wingdings" pitchFamily="2" charset="2"/>
              <a:buChar char="Ø"/>
              <a:defRPr/>
            </a:pPr>
            <a:r>
              <a:rPr lang="en-US" dirty="0">
                <a:solidFill>
                  <a:schemeClr val="tx1"/>
                </a:solidFill>
                <a:latin typeface="Arial" pitchFamily="34" charset="0"/>
                <a:cs typeface="Arial" pitchFamily="34" charset="0"/>
              </a:rPr>
              <a:t>distribute or re-distribute</a:t>
            </a:r>
          </a:p>
          <a:p>
            <a:pPr algn="just">
              <a:buFont typeface="Wingdings" pitchFamily="2" charset="2"/>
              <a:buChar char="Ø"/>
              <a:defRPr/>
            </a:pPr>
            <a:r>
              <a:rPr lang="en-US" dirty="0">
                <a:solidFill>
                  <a:schemeClr val="tx1"/>
                </a:solidFill>
                <a:latin typeface="Arial" pitchFamily="34" charset="0"/>
                <a:cs typeface="Arial" pitchFamily="34" charset="0"/>
              </a:rPr>
              <a:t>share without any royalties or    restriction</a:t>
            </a:r>
          </a:p>
          <a:p>
            <a:pPr algn="just">
              <a:buFont typeface="Wingdings" pitchFamily="2" charset="2"/>
              <a:buChar char="Ø"/>
              <a:defRPr/>
            </a:pPr>
            <a:r>
              <a:rPr lang="en-US" dirty="0">
                <a:solidFill>
                  <a:schemeClr val="tx1"/>
                </a:solidFill>
                <a:latin typeface="Arial" pitchFamily="34" charset="0"/>
                <a:cs typeface="Arial" pitchFamily="34" charset="0"/>
              </a:rPr>
              <a:t> either by technologies or by legal constraints.</a:t>
            </a:r>
          </a:p>
          <a:p>
            <a:pPr algn="ctr">
              <a:buFont typeface="Wingdings" pitchFamily="2" charset="2"/>
              <a:buChar char="v"/>
              <a:defRPr/>
            </a:pPr>
            <a:endParaRPr lang="en-US" dirty="0">
              <a:solidFill>
                <a:schemeClr val="tx1"/>
              </a:solidFill>
              <a:latin typeface="Arial" pitchFamily="34" charset="0"/>
              <a:cs typeface="Arial" pitchFamily="34" charset="0"/>
            </a:endParaRPr>
          </a:p>
        </p:txBody>
      </p:sp>
      <p:pic>
        <p:nvPicPr>
          <p:cNvPr id="15365" name="Picture 5" descr="OGD.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1512888"/>
            <a:ext cx="3930650" cy="260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8" descr="OGD 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960813"/>
            <a:ext cx="3429000" cy="289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ounded Rectangle 9"/>
          <p:cNvSpPr/>
          <p:nvPr/>
        </p:nvSpPr>
        <p:spPr>
          <a:xfrm>
            <a:off x="76200" y="1600200"/>
            <a:ext cx="3657600" cy="2438400"/>
          </a:xfrm>
          <a:prstGeom prst="roundRect">
            <a:avLst/>
          </a:prstGeom>
          <a:solidFill>
            <a:schemeClr val="accent1">
              <a:lumMod val="20000"/>
              <a:lumOff val="8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itchFamily="34" charset="0"/>
                <a:cs typeface="Arial" pitchFamily="34" charset="0"/>
              </a:rPr>
              <a:t>OGD is a philosophy- and increasingly a set of policies - that promotes transparency, accountability and value creation by making </a:t>
            </a:r>
            <a:r>
              <a:rPr lang="en-US" b="1" dirty="0">
                <a:solidFill>
                  <a:schemeClr val="tx1"/>
                </a:solidFill>
                <a:latin typeface="Arial" pitchFamily="34" charset="0"/>
                <a:cs typeface="Arial" pitchFamily="34" charset="0"/>
              </a:rPr>
              <a:t>government data </a:t>
            </a:r>
            <a:r>
              <a:rPr lang="en-US" dirty="0">
                <a:solidFill>
                  <a:schemeClr val="tx1"/>
                </a:solidFill>
                <a:latin typeface="Arial" pitchFamily="34" charset="0"/>
                <a:cs typeface="Arial" pitchFamily="34" charset="0"/>
              </a:rPr>
              <a:t>available to 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990600"/>
          </a:xfrm>
        </p:spPr>
        <p:txBody>
          <a:bodyPr/>
          <a:lstStyle/>
          <a:p>
            <a:pPr>
              <a:defRPr/>
            </a:pPr>
            <a:r>
              <a:rPr lang="en-US" sz="3200" b="1" dirty="0">
                <a:solidFill>
                  <a:srgbClr val="7030A0"/>
                </a:solidFill>
                <a:latin typeface="+mn-lt"/>
                <a:ea typeface="+mn-ea"/>
                <a:cs typeface="+mn-cs"/>
              </a:rPr>
              <a:t>Open Government Data &amp; Sustainable Development Goals</a:t>
            </a:r>
          </a:p>
        </p:txBody>
      </p:sp>
      <p:sp>
        <p:nvSpPr>
          <p:cNvPr id="4" name="Rectangle 3">
            <a:extLst>
              <a:ext uri="{FF2B5EF4-FFF2-40B4-BE49-F238E27FC236}">
                <a16:creationId xmlns:a16="http://schemas.microsoft.com/office/drawing/2014/main" xmlns="" id="{F810E16F-EB68-4A28-A4D2-97C5E3494C8E}"/>
              </a:ext>
            </a:extLst>
          </p:cNvPr>
          <p:cNvSpPr/>
          <p:nvPr/>
        </p:nvSpPr>
        <p:spPr>
          <a:xfrm>
            <a:off x="457200" y="1705451"/>
            <a:ext cx="8458200" cy="4401205"/>
          </a:xfrm>
          <a:prstGeom prst="rect">
            <a:avLst/>
          </a:prstGeom>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GOAL 16</a:t>
            </a:r>
            <a:r>
              <a:rPr lang="en-US" sz="2800" dirty="0">
                <a:solidFill>
                  <a:srgbClr val="224B50"/>
                </a:solidFill>
                <a:latin typeface="Arial" panose="020B0604020202020204" pitchFamily="34" charset="0"/>
                <a:cs typeface="Arial" panose="020B0604020202020204" pitchFamily="34" charset="0"/>
              </a:rPr>
              <a:t>. </a:t>
            </a:r>
            <a:r>
              <a:rPr lang="en-US" sz="2800" b="1" dirty="0">
                <a:solidFill>
                  <a:srgbClr val="7030A0"/>
                </a:solidFill>
                <a:latin typeface="Arial" panose="020B0604020202020204" pitchFamily="34" charset="0"/>
                <a:cs typeface="Arial" panose="020B0604020202020204" pitchFamily="34" charset="0"/>
              </a:rPr>
              <a:t>Promote peaceful and inclusive societies </a:t>
            </a:r>
            <a:r>
              <a:rPr lang="en-US" sz="2800" dirty="0">
                <a:solidFill>
                  <a:srgbClr val="002060"/>
                </a:solidFill>
                <a:latin typeface="Arial" panose="020B0604020202020204" pitchFamily="34" charset="0"/>
                <a:cs typeface="Arial" panose="020B0604020202020204" pitchFamily="34" charset="0"/>
              </a:rPr>
              <a:t>for sustainable development, provide access to justice for all and </a:t>
            </a:r>
            <a:r>
              <a:rPr lang="en-US" sz="2800" b="1" dirty="0">
                <a:solidFill>
                  <a:srgbClr val="7030A0"/>
                </a:solidFill>
                <a:latin typeface="Arial" panose="020B0604020202020204" pitchFamily="34" charset="0"/>
                <a:cs typeface="Arial" panose="020B0604020202020204" pitchFamily="34" charset="0"/>
              </a:rPr>
              <a:t>build effective, accountable and inclusive institutions at all levels.</a:t>
            </a:r>
          </a:p>
          <a:p>
            <a:r>
              <a:rPr lang="en-US" sz="2800" b="1" dirty="0">
                <a:solidFill>
                  <a:srgbClr val="7030A0"/>
                </a:solidFill>
                <a:latin typeface="Century Gothic" panose="020B0502020202020204" pitchFamily="34" charset="0"/>
              </a:rPr>
              <a:t/>
            </a:r>
            <a:br>
              <a:rPr lang="en-US" sz="2800" b="1" dirty="0">
                <a:solidFill>
                  <a:srgbClr val="7030A0"/>
                </a:solidFill>
                <a:latin typeface="Century Gothic" panose="020B0502020202020204" pitchFamily="34" charset="0"/>
              </a:rPr>
            </a:br>
            <a:r>
              <a:rPr lang="en-US" sz="2800" b="1" dirty="0">
                <a:solidFill>
                  <a:srgbClr val="C00000"/>
                </a:solidFill>
                <a:latin typeface="Arial" panose="020B0604020202020204" pitchFamily="34" charset="0"/>
                <a:cs typeface="Arial" panose="020B0604020202020204" pitchFamily="34" charset="0"/>
              </a:rPr>
              <a:t>GOAL 17</a:t>
            </a:r>
            <a:r>
              <a:rPr lang="en-US" sz="2800" dirty="0">
                <a:solidFill>
                  <a:srgbClr val="224B50"/>
                </a:solidFill>
                <a:latin typeface="Arial" panose="020B0604020202020204" pitchFamily="34" charset="0"/>
                <a:cs typeface="Arial" panose="020B0604020202020204" pitchFamily="34" charset="0"/>
              </a:rPr>
              <a:t>. </a:t>
            </a:r>
            <a:r>
              <a:rPr lang="en-US" sz="2800" b="1" dirty="0">
                <a:solidFill>
                  <a:srgbClr val="7030A0"/>
                </a:solidFill>
                <a:latin typeface="Arial" panose="020B0604020202020204" pitchFamily="34" charset="0"/>
                <a:cs typeface="Arial" panose="020B0604020202020204" pitchFamily="34" charset="0"/>
              </a:rPr>
              <a:t>Strengthen the means of implementation </a:t>
            </a:r>
            <a:r>
              <a:rPr lang="en-US" sz="2800" dirty="0">
                <a:solidFill>
                  <a:srgbClr val="224B50"/>
                </a:solidFill>
                <a:latin typeface="Arial" panose="020B0604020202020204" pitchFamily="34" charset="0"/>
                <a:cs typeface="Arial" panose="020B0604020202020204" pitchFamily="34" charset="0"/>
              </a:rPr>
              <a:t>and revitalize the global partnership for sustainable development.</a:t>
            </a:r>
            <a:r>
              <a:rPr lang="en-US" sz="2800" dirty="0">
                <a:latin typeface="Arial" panose="020B0604020202020204" pitchFamily="34" charset="0"/>
                <a:cs typeface="Arial" panose="020B0604020202020204" pitchFamily="34" charset="0"/>
              </a:rPr>
              <a:t> </a:t>
            </a:r>
            <a:r>
              <a:rPr lang="en-US" sz="2800" dirty="0"/>
              <a:t/>
            </a:r>
            <a:br>
              <a:rPr lang="en-US" sz="2800" dirty="0"/>
            </a:b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0"/>
            <a:ext cx="7543801" cy="99060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Open Government Data &amp; Sustainable Development Goals and Indicators</a:t>
            </a: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3749450348"/>
              </p:ext>
            </p:extLst>
          </p:nvPr>
        </p:nvGraphicFramePr>
        <p:xfrm>
          <a:off x="152400" y="1600200"/>
          <a:ext cx="8839200" cy="4952997"/>
        </p:xfrm>
        <a:graphic>
          <a:graphicData uri="http://schemas.openxmlformats.org/drawingml/2006/table">
            <a:tbl>
              <a:tblPr/>
              <a:tblGrid>
                <a:gridCol w="8839200">
                  <a:extLst>
                    <a:ext uri="{9D8B030D-6E8A-4147-A177-3AD203B41FA5}">
                      <a16:colId xmlns:a16="http://schemas.microsoft.com/office/drawing/2014/main" xmlns="" val="192006691"/>
                    </a:ext>
                  </a:extLst>
                </a:gridCol>
              </a:tblGrid>
              <a:tr h="4952997">
                <a:tc>
                  <a:txBody>
                    <a:bodyPr/>
                    <a:lstStyle/>
                    <a:p>
                      <a:r>
                        <a:rPr lang="en-US" sz="2600" b="1" i="0" dirty="0">
                          <a:solidFill>
                            <a:srgbClr val="000000"/>
                          </a:solidFill>
                          <a:effectLst/>
                          <a:latin typeface="Arial Narrow" panose="020B0606020202030204" pitchFamily="34" charset="0"/>
                        </a:rPr>
                        <a:t>16.6 Develop </a:t>
                      </a:r>
                      <a:r>
                        <a:rPr lang="en-US" sz="2600" b="1" i="0" dirty="0">
                          <a:solidFill>
                            <a:srgbClr val="00B050"/>
                          </a:solidFill>
                          <a:effectLst/>
                          <a:latin typeface="Arial Narrow" panose="020B0606020202030204" pitchFamily="34" charset="0"/>
                        </a:rPr>
                        <a:t>effective, accountable and transparent institutions </a:t>
                      </a:r>
                      <a:r>
                        <a:rPr lang="en-US" sz="2600" b="1" i="0" dirty="0">
                          <a:solidFill>
                            <a:srgbClr val="000000"/>
                          </a:solidFill>
                          <a:effectLst/>
                          <a:latin typeface="Arial Narrow" panose="020B0606020202030204" pitchFamily="34" charset="0"/>
                        </a:rPr>
                        <a:t>at all levels.</a:t>
                      </a:r>
                      <a:br>
                        <a:rPr lang="en-US" sz="2600" b="1" i="0" dirty="0">
                          <a:solidFill>
                            <a:srgbClr val="000000"/>
                          </a:solidFill>
                          <a:effectLst/>
                          <a:latin typeface="Arial Narrow" panose="020B0606020202030204" pitchFamily="34" charset="0"/>
                        </a:rPr>
                      </a:br>
                      <a:r>
                        <a:rPr lang="en-US" sz="2600" b="1" i="0" dirty="0">
                          <a:solidFill>
                            <a:srgbClr val="000000"/>
                          </a:solidFill>
                          <a:effectLst/>
                          <a:latin typeface="Arial Narrow" panose="020B0606020202030204" pitchFamily="34" charset="0"/>
                        </a:rPr>
                        <a:t>16.7 Ensure </a:t>
                      </a:r>
                      <a:r>
                        <a:rPr lang="en-US" sz="2600" b="1" i="0" dirty="0">
                          <a:solidFill>
                            <a:srgbClr val="00B050"/>
                          </a:solidFill>
                          <a:effectLst/>
                          <a:latin typeface="Arial Narrow" panose="020B0606020202030204" pitchFamily="34" charset="0"/>
                        </a:rPr>
                        <a:t>responsive, inclusive, participatory and representative decision-making </a:t>
                      </a:r>
                      <a:r>
                        <a:rPr lang="en-US" sz="2600" b="1" i="0" dirty="0">
                          <a:solidFill>
                            <a:srgbClr val="000000"/>
                          </a:solidFill>
                          <a:effectLst/>
                          <a:latin typeface="Arial Narrow" panose="020B0606020202030204" pitchFamily="34" charset="0"/>
                        </a:rPr>
                        <a:t>at all levels.</a:t>
                      </a:r>
                      <a:br>
                        <a:rPr lang="en-US" sz="2600" b="1" i="0" dirty="0">
                          <a:solidFill>
                            <a:srgbClr val="000000"/>
                          </a:solidFill>
                          <a:effectLst/>
                          <a:latin typeface="Arial Narrow" panose="020B0606020202030204" pitchFamily="34" charset="0"/>
                        </a:rPr>
                      </a:br>
                      <a:r>
                        <a:rPr lang="en-US" sz="2600" b="1" i="0" dirty="0">
                          <a:solidFill>
                            <a:srgbClr val="000000"/>
                          </a:solidFill>
                          <a:effectLst/>
                          <a:latin typeface="Arial Narrow" panose="020B0606020202030204" pitchFamily="34" charset="0"/>
                        </a:rPr>
                        <a:t>16.10 Ensure </a:t>
                      </a:r>
                      <a:r>
                        <a:rPr lang="en-US" sz="2600" b="1" i="0" dirty="0">
                          <a:solidFill>
                            <a:srgbClr val="00B050"/>
                          </a:solidFill>
                          <a:effectLst/>
                          <a:latin typeface="Arial Narrow" panose="020B0606020202030204" pitchFamily="34" charset="0"/>
                        </a:rPr>
                        <a:t>public access to information </a:t>
                      </a:r>
                      <a:r>
                        <a:rPr lang="en-US" sz="2600" b="1" i="0" dirty="0">
                          <a:solidFill>
                            <a:srgbClr val="000000"/>
                          </a:solidFill>
                          <a:effectLst/>
                          <a:latin typeface="Arial Narrow" panose="020B0606020202030204" pitchFamily="34" charset="0"/>
                        </a:rPr>
                        <a:t>…</a:t>
                      </a:r>
                    </a:p>
                    <a:p>
                      <a:r>
                        <a:rPr lang="en-US" sz="2600" b="1" i="0" dirty="0">
                          <a:solidFill>
                            <a:srgbClr val="000000"/>
                          </a:solidFill>
                          <a:effectLst/>
                          <a:latin typeface="Arial Narrow" panose="020B0606020202030204" pitchFamily="34" charset="0"/>
                        </a:rPr>
                        <a:t/>
                      </a:r>
                      <a:br>
                        <a:rPr lang="en-US" sz="2600" b="1" i="0" dirty="0">
                          <a:solidFill>
                            <a:srgbClr val="000000"/>
                          </a:solidFill>
                          <a:effectLst/>
                          <a:latin typeface="Arial Narrow" panose="020B0606020202030204" pitchFamily="34" charset="0"/>
                        </a:rPr>
                      </a:br>
                      <a:r>
                        <a:rPr lang="en-US" sz="2600" b="1" i="0" dirty="0">
                          <a:solidFill>
                            <a:srgbClr val="000000"/>
                          </a:solidFill>
                          <a:effectLst/>
                          <a:latin typeface="Arial Narrow" panose="020B0606020202030204" pitchFamily="34" charset="0"/>
                        </a:rPr>
                        <a:t>17.18 By 2020, enhance capacity-building support … to increase </a:t>
                      </a:r>
                      <a:r>
                        <a:rPr lang="en-US" sz="2600" b="1" i="0" dirty="0">
                          <a:solidFill>
                            <a:srgbClr val="00B050"/>
                          </a:solidFill>
                          <a:effectLst/>
                          <a:latin typeface="Arial Narrow" panose="020B0606020202030204" pitchFamily="34" charset="0"/>
                        </a:rPr>
                        <a:t>significantly the availability of high-quality, timely and reliable data. </a:t>
                      </a:r>
                      <a:r>
                        <a:rPr lang="en-US" sz="2600" b="1" i="0" dirty="0">
                          <a:solidFill>
                            <a:srgbClr val="000000"/>
                          </a:solidFill>
                          <a:effectLst/>
                          <a:latin typeface="Arial Narrow" panose="020B0606020202030204" pitchFamily="34" charset="0"/>
                        </a:rPr>
                        <a:t>disaggregated by income, gender, age, race, ethnicity, migratory status, disability, geographic location and other characteristics relevant in national contexts.</a:t>
                      </a:r>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28600"/>
            <a:ext cx="7772400" cy="6858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400" b="1" dirty="0">
                <a:solidFill>
                  <a:srgbClr val="7030A0"/>
                </a:solidFill>
                <a:latin typeface="Calibri" panose="020F0502020204030204" pitchFamily="34" charset="0"/>
                <a:cs typeface="Arial" panose="020B0604020202020204" pitchFamily="34" charset="0"/>
              </a:rPr>
              <a:t>Benefits of Open Government Data(OGD)</a:t>
            </a:r>
          </a:p>
        </p:txBody>
      </p:sp>
      <p:sp>
        <p:nvSpPr>
          <p:cNvPr id="7" name="Rectangle 6"/>
          <p:cNvSpPr/>
          <p:nvPr/>
        </p:nvSpPr>
        <p:spPr>
          <a:xfrm>
            <a:off x="228600" y="1295400"/>
            <a:ext cx="3962400" cy="1600200"/>
          </a:xfrm>
          <a:prstGeom prst="rect">
            <a:avLst/>
          </a:prstGeom>
          <a:noFill/>
          <a:ln>
            <a:solidFill>
              <a:srgbClr val="8C47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Benefit to government</a:t>
            </a:r>
          </a:p>
          <a:p>
            <a:pPr algn="ctr">
              <a:buFont typeface="Wingdings" pitchFamily="2" charset="2"/>
              <a:buChar char="v"/>
              <a:defRPr/>
            </a:pPr>
            <a:r>
              <a:rPr lang="en-US" sz="1600" dirty="0">
                <a:solidFill>
                  <a:schemeClr val="tx1"/>
                </a:solidFill>
                <a:latin typeface="Arial" pitchFamily="34" charset="0"/>
                <a:cs typeface="Arial" pitchFamily="34" charset="0"/>
              </a:rPr>
              <a:t>Increased tax revenues</a:t>
            </a:r>
          </a:p>
          <a:p>
            <a:pPr algn="ctr">
              <a:buFont typeface="Wingdings" pitchFamily="2" charset="2"/>
              <a:buChar char="v"/>
              <a:defRPr/>
            </a:pPr>
            <a:r>
              <a:rPr lang="en-US" sz="1600" dirty="0">
                <a:solidFill>
                  <a:schemeClr val="tx1"/>
                </a:solidFill>
                <a:latin typeface="Arial" pitchFamily="34" charset="0"/>
                <a:cs typeface="Arial" pitchFamily="34" charset="0"/>
              </a:rPr>
              <a:t>Creation of jobs </a:t>
            </a:r>
          </a:p>
          <a:p>
            <a:pPr algn="ctr">
              <a:buFont typeface="Wingdings" pitchFamily="2" charset="2"/>
              <a:buChar char="v"/>
              <a:defRPr/>
            </a:pPr>
            <a:r>
              <a:rPr lang="en-US" sz="1600" dirty="0">
                <a:solidFill>
                  <a:schemeClr val="tx1"/>
                </a:solidFill>
                <a:latin typeface="Arial" pitchFamily="34" charset="0"/>
                <a:cs typeface="Arial" pitchFamily="34" charset="0"/>
              </a:rPr>
              <a:t>Reduction in data transaction costs</a:t>
            </a:r>
          </a:p>
          <a:p>
            <a:pPr algn="ctr">
              <a:buFont typeface="Wingdings" pitchFamily="2" charset="2"/>
              <a:buChar char="v"/>
              <a:defRPr/>
            </a:pPr>
            <a:r>
              <a:rPr lang="en-US" sz="1600" dirty="0">
                <a:solidFill>
                  <a:schemeClr val="tx1"/>
                </a:solidFill>
                <a:latin typeface="Arial" pitchFamily="34" charset="0"/>
                <a:cs typeface="Arial" pitchFamily="34" charset="0"/>
              </a:rPr>
              <a:t>Increased service efficiency</a:t>
            </a:r>
          </a:p>
          <a:p>
            <a:pPr algn="ctr">
              <a:buFont typeface="Wingdings" pitchFamily="2" charset="2"/>
              <a:buChar char="v"/>
              <a:defRPr/>
            </a:pPr>
            <a:r>
              <a:rPr lang="en-US" sz="1600" dirty="0">
                <a:solidFill>
                  <a:schemeClr val="tx1"/>
                </a:solidFill>
                <a:latin typeface="Arial" pitchFamily="34" charset="0"/>
                <a:cs typeface="Arial" pitchFamily="34" charset="0"/>
              </a:rPr>
              <a:t>Increased GDP</a:t>
            </a:r>
          </a:p>
        </p:txBody>
      </p:sp>
      <p:sp>
        <p:nvSpPr>
          <p:cNvPr id="8" name="Rectangle 7"/>
          <p:cNvSpPr/>
          <p:nvPr/>
        </p:nvSpPr>
        <p:spPr>
          <a:xfrm>
            <a:off x="228600" y="3124200"/>
            <a:ext cx="3962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Benefit to private sector </a:t>
            </a:r>
          </a:p>
          <a:p>
            <a:pPr algn="ctr">
              <a:buFont typeface="Wingdings" pitchFamily="2" charset="2"/>
              <a:buChar char="v"/>
              <a:defRPr/>
            </a:pPr>
            <a:r>
              <a:rPr lang="en-US" sz="1600" dirty="0">
                <a:solidFill>
                  <a:schemeClr val="tx1"/>
                </a:solidFill>
                <a:latin typeface="Arial" pitchFamily="34" charset="0"/>
                <a:cs typeface="Arial" pitchFamily="34" charset="0"/>
              </a:rPr>
              <a:t>New business opportunities</a:t>
            </a:r>
          </a:p>
          <a:p>
            <a:pPr algn="ctr">
              <a:buFont typeface="Wingdings" pitchFamily="2" charset="2"/>
              <a:buChar char="v"/>
              <a:defRPr/>
            </a:pPr>
            <a:r>
              <a:rPr lang="en-US" sz="1600" dirty="0">
                <a:solidFill>
                  <a:schemeClr val="tx1"/>
                </a:solidFill>
                <a:latin typeface="Arial" pitchFamily="34" charset="0"/>
                <a:cs typeface="Arial" pitchFamily="34" charset="0"/>
              </a:rPr>
              <a:t>Reduced costs for data conversion</a:t>
            </a:r>
          </a:p>
          <a:p>
            <a:pPr algn="ctr">
              <a:buFont typeface="Wingdings" pitchFamily="2" charset="2"/>
              <a:buChar char="v"/>
              <a:defRPr/>
            </a:pPr>
            <a:r>
              <a:rPr lang="en-US" sz="1600" dirty="0">
                <a:solidFill>
                  <a:schemeClr val="tx1"/>
                </a:solidFill>
                <a:latin typeface="Arial" pitchFamily="34" charset="0"/>
                <a:cs typeface="Arial" pitchFamily="34" charset="0"/>
              </a:rPr>
              <a:t>Better-skilled workforce</a:t>
            </a:r>
          </a:p>
          <a:p>
            <a:pPr algn="ctr">
              <a:buFont typeface="Wingdings" pitchFamily="2" charset="2"/>
              <a:buChar char="v"/>
              <a:defRPr/>
            </a:pPr>
            <a:endParaRPr lang="en-US" dirty="0"/>
          </a:p>
        </p:txBody>
      </p:sp>
      <p:sp>
        <p:nvSpPr>
          <p:cNvPr id="9" name="Rectangle 8"/>
          <p:cNvSpPr/>
          <p:nvPr/>
        </p:nvSpPr>
        <p:spPr>
          <a:xfrm>
            <a:off x="304800" y="5105400"/>
            <a:ext cx="3886200" cy="1524000"/>
          </a:xfrm>
          <a:prstGeom prst="rect">
            <a:avLst/>
          </a:prstGeom>
          <a:noFill/>
          <a:ln>
            <a:solidFill>
              <a:srgbClr val="8C47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latin typeface="Arial" pitchFamily="34" charset="0"/>
              <a:cs typeface="Arial" pitchFamily="34" charset="0"/>
            </a:endParaRPr>
          </a:p>
          <a:p>
            <a:pPr algn="ctr">
              <a:defRPr/>
            </a:pPr>
            <a:r>
              <a:rPr lang="en-US" b="1" dirty="0">
                <a:solidFill>
                  <a:schemeClr val="tx1"/>
                </a:solidFill>
                <a:latin typeface="Arial" pitchFamily="34" charset="0"/>
                <a:cs typeface="Arial" pitchFamily="34" charset="0"/>
              </a:rPr>
              <a:t>Benefit to NGOs / civil society</a:t>
            </a:r>
          </a:p>
          <a:p>
            <a:pPr algn="ctr">
              <a:buFont typeface="Wingdings" pitchFamily="2" charset="2"/>
              <a:buChar char="v"/>
              <a:defRPr/>
            </a:pPr>
            <a:r>
              <a:rPr lang="en-US" sz="1600" dirty="0">
                <a:solidFill>
                  <a:schemeClr val="tx1"/>
                </a:solidFill>
                <a:latin typeface="Arial" pitchFamily="34" charset="0"/>
                <a:cs typeface="Arial" pitchFamily="34" charset="0"/>
              </a:rPr>
              <a:t>Better informed monitoring</a:t>
            </a:r>
          </a:p>
          <a:p>
            <a:pPr algn="ctr">
              <a:buFont typeface="Wingdings" pitchFamily="2" charset="2"/>
              <a:buChar char="v"/>
              <a:defRPr/>
            </a:pPr>
            <a:r>
              <a:rPr lang="en-US" sz="1600" dirty="0">
                <a:solidFill>
                  <a:schemeClr val="tx1"/>
                </a:solidFill>
                <a:latin typeface="Arial" pitchFamily="34" charset="0"/>
                <a:cs typeface="Arial" pitchFamily="34" charset="0"/>
              </a:rPr>
              <a:t>New avenues for project action: building tools/applications </a:t>
            </a:r>
          </a:p>
          <a:p>
            <a:pPr algn="ctr">
              <a:buFont typeface="Wingdings" pitchFamily="2" charset="2"/>
              <a:buChar char="v"/>
              <a:defRPr/>
            </a:pPr>
            <a:endParaRPr lang="en-US" dirty="0"/>
          </a:p>
        </p:txBody>
      </p:sp>
      <p:sp>
        <p:nvSpPr>
          <p:cNvPr id="10" name="Rectangle 9"/>
          <p:cNvSpPr/>
          <p:nvPr/>
        </p:nvSpPr>
        <p:spPr>
          <a:xfrm>
            <a:off x="4648200" y="1524000"/>
            <a:ext cx="43434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Benefits for individual users</a:t>
            </a:r>
          </a:p>
          <a:p>
            <a:pPr algn="ctr">
              <a:buFont typeface="Wingdings" pitchFamily="2" charset="2"/>
              <a:buChar char="v"/>
              <a:defRPr/>
            </a:pPr>
            <a:r>
              <a:rPr lang="en-US" sz="1600" dirty="0">
                <a:solidFill>
                  <a:schemeClr val="tx1"/>
                </a:solidFill>
                <a:latin typeface="Arial" pitchFamily="34" charset="0"/>
                <a:cs typeface="Arial" pitchFamily="34" charset="0"/>
              </a:rPr>
              <a:t>Easier interaction with the government</a:t>
            </a:r>
          </a:p>
          <a:p>
            <a:pPr algn="ctr">
              <a:buFont typeface="Wingdings" pitchFamily="2" charset="2"/>
              <a:buChar char="v"/>
              <a:defRPr/>
            </a:pPr>
            <a:r>
              <a:rPr lang="en-US" sz="1600" dirty="0">
                <a:solidFill>
                  <a:schemeClr val="tx1"/>
                </a:solidFill>
                <a:latin typeface="Arial" pitchFamily="34" charset="0"/>
                <a:cs typeface="Arial" pitchFamily="34" charset="0"/>
              </a:rPr>
              <a:t>Improved data availability to the researchers</a:t>
            </a:r>
          </a:p>
          <a:p>
            <a:pPr algn="ctr">
              <a:buFont typeface="Wingdings" pitchFamily="2" charset="2"/>
              <a:buChar char="v"/>
              <a:defRPr/>
            </a:pPr>
            <a:r>
              <a:rPr lang="en-US" sz="1600" dirty="0">
                <a:solidFill>
                  <a:schemeClr val="tx1"/>
                </a:solidFill>
                <a:latin typeface="Arial" pitchFamily="34" charset="0"/>
                <a:cs typeface="Arial" pitchFamily="34" charset="0"/>
              </a:rPr>
              <a:t>Better navigation facilitated by mapping data, databases of points of interest, etc</a:t>
            </a:r>
          </a:p>
        </p:txBody>
      </p:sp>
      <p:sp>
        <p:nvSpPr>
          <p:cNvPr id="11" name="Rectangle 10"/>
          <p:cNvSpPr/>
          <p:nvPr/>
        </p:nvSpPr>
        <p:spPr>
          <a:xfrm>
            <a:off x="4648200" y="3352800"/>
            <a:ext cx="4343400" cy="1447800"/>
          </a:xfrm>
          <a:prstGeom prst="rect">
            <a:avLst/>
          </a:prstGeom>
          <a:noFill/>
          <a:ln>
            <a:solidFill>
              <a:srgbClr val="8C47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chemeClr val="tx1"/>
              </a:solidFill>
              <a:latin typeface="Arial" pitchFamily="34" charset="0"/>
              <a:cs typeface="Arial" pitchFamily="34" charset="0"/>
            </a:endParaRPr>
          </a:p>
          <a:p>
            <a:pPr algn="ctr">
              <a:defRPr/>
            </a:pPr>
            <a:r>
              <a:rPr lang="en-US" b="1" dirty="0">
                <a:solidFill>
                  <a:schemeClr val="tx1"/>
                </a:solidFill>
                <a:latin typeface="Arial" pitchFamily="34" charset="0"/>
                <a:cs typeface="Arial" pitchFamily="34" charset="0"/>
              </a:rPr>
              <a:t>General Benefits</a:t>
            </a:r>
          </a:p>
          <a:p>
            <a:pPr algn="ctr">
              <a:buFont typeface="Wingdings" pitchFamily="2" charset="2"/>
              <a:buChar char="v"/>
              <a:defRPr/>
            </a:pPr>
            <a:r>
              <a:rPr lang="en-US" sz="1600" dirty="0">
                <a:solidFill>
                  <a:schemeClr val="tx1"/>
                </a:solidFill>
                <a:latin typeface="Arial" pitchFamily="34" charset="0"/>
                <a:cs typeface="Arial" pitchFamily="34" charset="0"/>
              </a:rPr>
              <a:t>Open data empowering transformation in specific sectors</a:t>
            </a:r>
          </a:p>
          <a:p>
            <a:pPr algn="ctr">
              <a:buFont typeface="Wingdings" pitchFamily="2" charset="2"/>
              <a:buChar char="v"/>
              <a:defRPr/>
            </a:pPr>
            <a:r>
              <a:rPr lang="en-US" sz="1600" dirty="0">
                <a:solidFill>
                  <a:schemeClr val="tx1"/>
                </a:solidFill>
                <a:latin typeface="Arial" pitchFamily="34" charset="0"/>
                <a:cs typeface="Arial" pitchFamily="34" charset="0"/>
              </a:rPr>
              <a:t>Open data generating new kinds of Public-Private partnership models</a:t>
            </a:r>
          </a:p>
          <a:p>
            <a:pPr algn="ctr">
              <a:buFont typeface="Wingdings" pitchFamily="2" charset="2"/>
              <a:buChar char="v"/>
              <a:defRPr/>
            </a:pPr>
            <a:endParaRPr lang="en-US" dirty="0"/>
          </a:p>
        </p:txBody>
      </p:sp>
      <p:sp>
        <p:nvSpPr>
          <p:cNvPr id="12" name="Rectangle 11"/>
          <p:cNvSpPr/>
          <p:nvPr/>
        </p:nvSpPr>
        <p:spPr>
          <a:xfrm>
            <a:off x="4724400" y="5029200"/>
            <a:ext cx="42672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Data sharing policy</a:t>
            </a:r>
          </a:p>
          <a:p>
            <a:pPr algn="ctr">
              <a:buFont typeface="Wingdings" pitchFamily="2" charset="2"/>
              <a:buChar char="v"/>
              <a:defRPr/>
            </a:pPr>
            <a:r>
              <a:rPr lang="en-US" sz="1600" dirty="0">
                <a:solidFill>
                  <a:schemeClr val="tx1"/>
                </a:solidFill>
                <a:latin typeface="Arial" pitchFamily="34" charset="0"/>
                <a:cs typeface="Arial" pitchFamily="34" charset="0"/>
              </a:rPr>
              <a:t>Maximizing Use</a:t>
            </a:r>
          </a:p>
          <a:p>
            <a:pPr algn="ctr">
              <a:buFont typeface="Wingdings" pitchFamily="2" charset="2"/>
              <a:buChar char="v"/>
              <a:defRPr/>
            </a:pPr>
            <a:r>
              <a:rPr lang="en-US" sz="1600" dirty="0">
                <a:solidFill>
                  <a:schemeClr val="tx1"/>
                </a:solidFill>
                <a:latin typeface="Arial" pitchFamily="34" charset="0"/>
                <a:cs typeface="Arial" pitchFamily="34" charset="0"/>
              </a:rPr>
              <a:t>Avoiding duplication</a:t>
            </a:r>
          </a:p>
          <a:p>
            <a:pPr algn="ctr">
              <a:buFont typeface="Wingdings" pitchFamily="2" charset="2"/>
              <a:buChar char="v"/>
              <a:defRPr/>
            </a:pPr>
            <a:r>
              <a:rPr lang="en-US" sz="1600" dirty="0">
                <a:solidFill>
                  <a:schemeClr val="tx1"/>
                </a:solidFill>
                <a:latin typeface="Arial" pitchFamily="34" charset="0"/>
                <a:cs typeface="Arial" pitchFamily="34" charset="0"/>
              </a:rPr>
              <a:t>Ownership information</a:t>
            </a:r>
          </a:p>
          <a:p>
            <a:pPr algn="ctr">
              <a:buFont typeface="Wingdings" pitchFamily="2" charset="2"/>
              <a:buChar char="v"/>
              <a:defRPr/>
            </a:pPr>
            <a:r>
              <a:rPr lang="en-US" sz="1600" dirty="0">
                <a:solidFill>
                  <a:schemeClr val="tx1"/>
                </a:solidFill>
                <a:latin typeface="Arial" pitchFamily="34" charset="0"/>
                <a:cs typeface="Arial" pitchFamily="34" charset="0"/>
              </a:rPr>
              <a:t>Better decision-making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179070"/>
            <a:ext cx="8078788" cy="108966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r>
              <a:rPr lang="en-US" sz="3200" b="1" dirty="0">
                <a:solidFill>
                  <a:srgbClr val="7030A0"/>
                </a:solidFill>
                <a:latin typeface="+mn-lt"/>
                <a:ea typeface="+mn-ea"/>
                <a:cs typeface="+mn-cs"/>
              </a:rPr>
              <a:t>Data Formats for OGD</a:t>
            </a: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1888988204"/>
              </p:ext>
            </p:extLst>
          </p:nvPr>
        </p:nvGraphicFramePr>
        <p:xfrm>
          <a:off x="0" y="1432560"/>
          <a:ext cx="9296400" cy="5577840"/>
        </p:xfrm>
        <a:graphic>
          <a:graphicData uri="http://schemas.openxmlformats.org/drawingml/2006/table">
            <a:tbl>
              <a:tblPr/>
              <a:tblGrid>
                <a:gridCol w="9296400">
                  <a:extLst>
                    <a:ext uri="{9D8B030D-6E8A-4147-A177-3AD203B41FA5}">
                      <a16:colId xmlns:a16="http://schemas.microsoft.com/office/drawing/2014/main" xmlns="" val="192006691"/>
                    </a:ext>
                  </a:extLst>
                </a:gridCol>
              </a:tblGrid>
              <a:tr h="5564187">
                <a:tc>
                  <a:txBody>
                    <a:bodyPr/>
                    <a:lstStyle/>
                    <a:p>
                      <a:r>
                        <a:rPr lang="en-US" sz="2400" kern="1200" dirty="0">
                          <a:solidFill>
                            <a:schemeClr val="tx1"/>
                          </a:solidFill>
                          <a:effectLst/>
                          <a:latin typeface="+mn-lt"/>
                          <a:ea typeface="+mn-ea"/>
                          <a:cs typeface="+mn-cs"/>
                        </a:rPr>
                        <a:t>Data has to be published in open format. It should be machine readable. Though there are many formats suitable to different category of data. Based on current analysis of data formats prevalent in Government it is proposed that data should be published in any of the following formats:</a:t>
                      </a:r>
                    </a:p>
                    <a:p>
                      <a:r>
                        <a:rPr lang="en-US" sz="2400" kern="1200" dirty="0">
                          <a:solidFill>
                            <a:schemeClr val="tx1"/>
                          </a:solidFill>
                          <a:effectLst/>
                          <a:latin typeface="+mn-lt"/>
                          <a:ea typeface="+mn-ea"/>
                          <a:cs typeface="+mn-cs"/>
                        </a:rPr>
                        <a: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CSV (Comma separated Values)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XLS (spread sheet- Excel)</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ODS (Open Document Formats for Spreadsheet)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XML (Extensive Markup Language)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RDF (Resources Description Framework)</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KML (Keyhole Markup Language used for Maps)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GML (Geography Markup Language)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RSS/ATOM (Fast changing data e.g. hourly/daily)</a:t>
                      </a:r>
                    </a:p>
                    <a:p>
                      <a:r>
                        <a:rPr lang="en-US" sz="2400" kern="1200" dirty="0">
                          <a:solidFill>
                            <a:schemeClr val="tx1"/>
                          </a:solidFill>
                          <a:effectLst/>
                          <a:latin typeface="+mn-lt"/>
                          <a:ea typeface="+mn-ea"/>
                          <a:cs typeface="+mn-cs"/>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54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88" y="0"/>
            <a:ext cx="7543801" cy="990600"/>
          </a:xfrm>
          <a:prstGeom prst="rect">
            <a:avLst/>
          </a:prstGeom>
        </p:spPr>
        <p:txBody>
          <a:bodyPr/>
          <a:lstStyle>
            <a:lvl1pPr algn="ctr" defTabSz="914400" rtl="0" eaLnBrk="1" latinLnBrk="0" hangingPunct="1">
              <a:spcBef>
                <a:spcPct val="0"/>
              </a:spcBef>
              <a:buNone/>
              <a:defRPr sz="2701" kern="1200">
                <a:solidFill>
                  <a:schemeClr val="tx1"/>
                </a:solidFill>
                <a:latin typeface="+mj-lt"/>
                <a:ea typeface="+mj-ea"/>
                <a:cs typeface="+mj-cs"/>
              </a:defRPr>
            </a:lvl1pPr>
          </a:lstStyle>
          <a:p>
            <a:pPr algn="l">
              <a:defRPr/>
            </a:pPr>
            <a:endParaRPr lang="en-US" sz="3200" b="1" dirty="0">
              <a:solidFill>
                <a:srgbClr val="7030A0"/>
              </a:solidFill>
              <a:latin typeface="+mn-lt"/>
              <a:ea typeface="+mn-ea"/>
              <a:cs typeface="+mn-cs"/>
            </a:endParaRPr>
          </a:p>
        </p:txBody>
      </p:sp>
      <p:graphicFrame>
        <p:nvGraphicFramePr>
          <p:cNvPr id="2" name="Table 1">
            <a:extLst>
              <a:ext uri="{FF2B5EF4-FFF2-40B4-BE49-F238E27FC236}">
                <a16:creationId xmlns:a16="http://schemas.microsoft.com/office/drawing/2014/main" xmlns="" id="{27C9732D-EAB8-48F3-A006-BACF26CF4E26}"/>
              </a:ext>
            </a:extLst>
          </p:cNvPr>
          <p:cNvGraphicFramePr>
            <a:graphicFrameLocks noGrp="1"/>
          </p:cNvGraphicFramePr>
          <p:nvPr>
            <p:extLst>
              <p:ext uri="{D42A27DB-BD31-4B8C-83A1-F6EECF244321}">
                <p14:modId xmlns:p14="http://schemas.microsoft.com/office/powerpoint/2010/main" xmlns="" val="3306133595"/>
              </p:ext>
            </p:extLst>
          </p:nvPr>
        </p:nvGraphicFramePr>
        <p:xfrm>
          <a:off x="152400" y="1112522"/>
          <a:ext cx="8839200" cy="5593078"/>
        </p:xfrm>
        <a:graphic>
          <a:graphicData uri="http://schemas.openxmlformats.org/drawingml/2006/table">
            <a:tbl>
              <a:tblPr/>
              <a:tblGrid>
                <a:gridCol w="8839200">
                  <a:extLst>
                    <a:ext uri="{9D8B030D-6E8A-4147-A177-3AD203B41FA5}">
                      <a16:colId xmlns:a16="http://schemas.microsoft.com/office/drawing/2014/main" xmlns="" val="192006691"/>
                    </a:ext>
                  </a:extLst>
                </a:gridCol>
              </a:tblGrid>
              <a:tr h="5593078">
                <a:tc>
                  <a:txBody>
                    <a:bodyPr/>
                    <a:lstStyle/>
                    <a:p>
                      <a:r>
                        <a:rPr lang="en-US" sz="2000" kern="1200" dirty="0">
                          <a:solidFill>
                            <a:schemeClr val="tx1"/>
                          </a:solidFill>
                          <a:effectLst/>
                          <a:latin typeface="+mn-lt"/>
                          <a:ea typeface="+mn-ea"/>
                          <a:cs typeface="+mn-cs"/>
                        </a:rPr>
                        <a:t>Each department of Govt. has to prepare its </a:t>
                      </a:r>
                      <a:r>
                        <a:rPr lang="en-US" sz="2000" kern="1200" dirty="0">
                          <a:solidFill>
                            <a:srgbClr val="00B050"/>
                          </a:solidFill>
                          <a:effectLst/>
                          <a:latin typeface="+mn-lt"/>
                          <a:ea typeface="+mn-ea"/>
                          <a:cs typeface="+mn-cs"/>
                        </a:rPr>
                        <a:t>confidential List </a:t>
                      </a:r>
                      <a:r>
                        <a:rPr lang="en-US" sz="2000" kern="1200" dirty="0">
                          <a:solidFill>
                            <a:schemeClr val="tx1"/>
                          </a:solidFill>
                          <a:effectLst/>
                          <a:latin typeface="+mn-lt"/>
                          <a:ea typeface="+mn-ea"/>
                          <a:cs typeface="+mn-cs"/>
                        </a:rPr>
                        <a:t>(The datasets which are restricted in nature and are in the interest of the country’s security in not opening to the public would fall into the confidential list).</a:t>
                      </a:r>
                    </a:p>
                    <a:p>
                      <a:r>
                        <a:rPr lang="en-US" sz="2000" kern="1200" dirty="0">
                          <a:solidFill>
                            <a:schemeClr val="tx1"/>
                          </a:solidFill>
                          <a:effectLst/>
                          <a:latin typeface="+mn-lt"/>
                          <a:ea typeface="+mn-ea"/>
                          <a:cs typeface="+mn-cs"/>
                        </a:rPr>
                        <a:t>All other datasets which do not fall under this confidential list would be in the </a:t>
                      </a:r>
                      <a:r>
                        <a:rPr lang="en-US" sz="2000" kern="1200" dirty="0">
                          <a:solidFill>
                            <a:srgbClr val="00B050"/>
                          </a:solidFill>
                          <a:effectLst/>
                          <a:latin typeface="+mn-lt"/>
                          <a:ea typeface="+mn-ea"/>
                          <a:cs typeface="+mn-cs"/>
                        </a:rPr>
                        <a:t>Open List</a:t>
                      </a:r>
                      <a:r>
                        <a:rPr lang="en-US" sz="2000" kern="1200" dirty="0">
                          <a:solidFill>
                            <a:schemeClr val="tx1"/>
                          </a:solidFill>
                          <a:effectLst/>
                          <a:latin typeface="+mn-lt"/>
                          <a:ea typeface="+mn-ea"/>
                          <a:cs typeface="+mn-cs"/>
                        </a:rPr>
                        <a:t>.</a:t>
                      </a:r>
                      <a:br>
                        <a:rPr lang="en-US" sz="2000" kern="1200" dirty="0">
                          <a:solidFill>
                            <a:schemeClr val="tx1"/>
                          </a:solidFill>
                          <a:effectLst/>
                          <a:latin typeface="+mn-lt"/>
                          <a:ea typeface="+mn-ea"/>
                          <a:cs typeface="+mn-cs"/>
                        </a:rPr>
                      </a:br>
                      <a:r>
                        <a:rPr lang="en-US" sz="2000" kern="1200" dirty="0">
                          <a:solidFill>
                            <a:schemeClr val="tx1"/>
                          </a:solidFill>
                          <a:effectLst/>
                          <a:latin typeface="+mn-lt"/>
                          <a:ea typeface="+mn-ea"/>
                          <a:cs typeface="+mn-cs"/>
                        </a:rPr>
                        <a:t>These datasets would need to be prioritized into </a:t>
                      </a:r>
                      <a:r>
                        <a:rPr lang="en-US" sz="2000" kern="1200" dirty="0">
                          <a:solidFill>
                            <a:srgbClr val="00B050"/>
                          </a:solidFill>
                          <a:effectLst/>
                          <a:latin typeface="+mn-lt"/>
                          <a:ea typeface="+mn-ea"/>
                          <a:cs typeface="+mn-cs"/>
                        </a:rPr>
                        <a:t>high value datasets</a:t>
                      </a:r>
                      <a:r>
                        <a:rPr lang="en-US" sz="2000" kern="1200" dirty="0">
                          <a:solidFill>
                            <a:schemeClr val="tx1"/>
                          </a:solidFill>
                          <a:effectLst/>
                          <a:latin typeface="+mn-lt"/>
                          <a:ea typeface="+mn-ea"/>
                          <a:cs typeface="+mn-cs"/>
                        </a:rPr>
                        <a:t> and </a:t>
                      </a:r>
                      <a:r>
                        <a:rPr lang="en-US" sz="2000" kern="1200" dirty="0">
                          <a:solidFill>
                            <a:srgbClr val="00B050"/>
                          </a:solidFill>
                          <a:effectLst/>
                          <a:latin typeface="+mn-lt"/>
                          <a:ea typeface="+mn-ea"/>
                          <a:cs typeface="+mn-cs"/>
                        </a:rPr>
                        <a:t>non-high value datasets</a:t>
                      </a:r>
                      <a:r>
                        <a:rPr lang="en-US" sz="2000" kern="1200" dirty="0">
                          <a:solidFill>
                            <a:schemeClr val="tx1"/>
                          </a:solidFill>
                          <a:effectLst/>
                          <a:latin typeface="+mn-lt"/>
                          <a:ea typeface="+mn-ea"/>
                          <a:cs typeface="+mn-cs"/>
                        </a:rPr>
                        <a:t>. All these datasets need to be published on the OGD Platform </a:t>
                      </a:r>
                      <a:r>
                        <a:rPr lang="en-US" sz="2000" kern="1200" dirty="0" smtClean="0">
                          <a:solidFill>
                            <a:schemeClr val="tx1"/>
                          </a:solidFill>
                          <a:effectLst/>
                          <a:latin typeface="+mn-lt"/>
                          <a:ea typeface="+mn-ea"/>
                          <a:cs typeface="+mn-cs"/>
                        </a:rPr>
                        <a:t>and </a:t>
                      </a:r>
                      <a:r>
                        <a:rPr lang="en-US" sz="2000" kern="1200" dirty="0">
                          <a:solidFill>
                            <a:schemeClr val="tx1"/>
                          </a:solidFill>
                          <a:effectLst/>
                          <a:latin typeface="+mn-lt"/>
                          <a:ea typeface="+mn-ea"/>
                          <a:cs typeface="+mn-cs"/>
                        </a:rPr>
                        <a:t>high value datasets need to be published as priority base. </a:t>
                      </a:r>
                      <a:r>
                        <a:rPr lang="en-US" sz="1800" kern="1200" dirty="0">
                          <a:solidFill>
                            <a:schemeClr val="tx1"/>
                          </a:solidFill>
                          <a:effectLst/>
                          <a:latin typeface="+mn-lt"/>
                          <a:ea typeface="+mn-ea"/>
                          <a:cs typeface="+mn-cs"/>
                        </a:rPr>
                        <a:t>Government data generated through following processes:</a:t>
                      </a:r>
                      <a:endParaRPr lang="en-US" sz="2000" kern="1200" dirty="0">
                        <a:solidFill>
                          <a:schemeClr val="tx1"/>
                        </a:solidFill>
                        <a:effectLst/>
                        <a:latin typeface="+mn-lt"/>
                        <a:ea typeface="+mn-ea"/>
                        <a:cs typeface="+mn-cs"/>
                      </a:endParaRPr>
                    </a:p>
                    <a:p>
                      <a:pPr marL="514350" lvl="0" indent="-514350">
                        <a:buAutoNum type="arabicPeriod"/>
                      </a:pPr>
                      <a:r>
                        <a:rPr lang="en-US" sz="2000" kern="1200" dirty="0">
                          <a:solidFill>
                            <a:schemeClr val="accent4"/>
                          </a:solidFill>
                          <a:effectLst/>
                          <a:latin typeface="+mn-lt"/>
                          <a:ea typeface="+mn-ea"/>
                          <a:cs typeface="+mn-cs"/>
                        </a:rPr>
                        <a:t>Primary Data </a:t>
                      </a:r>
                      <a:r>
                        <a:rPr lang="en-US" sz="2000" kern="1200" dirty="0">
                          <a:solidFill>
                            <a:schemeClr val="tx1"/>
                          </a:solidFill>
                          <a:effectLst/>
                          <a:latin typeface="+mn-lt"/>
                          <a:ea typeface="+mn-ea"/>
                          <a:cs typeface="+mn-cs"/>
                        </a:rPr>
                        <a:t>e.g. Population Census, Education Census, Economic Survey, etc.</a:t>
                      </a:r>
                    </a:p>
                    <a:p>
                      <a:pPr marL="514350" lvl="0" indent="-514350">
                        <a:buAutoNum type="arabicPeriod"/>
                      </a:pPr>
                      <a:r>
                        <a:rPr lang="en-US" sz="2000" kern="1200" dirty="0">
                          <a:solidFill>
                            <a:schemeClr val="accent4"/>
                          </a:solidFill>
                          <a:effectLst/>
                          <a:latin typeface="+mn-lt"/>
                          <a:ea typeface="+mn-ea"/>
                          <a:cs typeface="+mn-cs"/>
                        </a:rPr>
                        <a:t>Processed/Value Added Data </a:t>
                      </a:r>
                      <a:r>
                        <a:rPr lang="en-US" sz="2000" kern="1200" dirty="0">
                          <a:solidFill>
                            <a:schemeClr val="tx1"/>
                          </a:solidFill>
                          <a:effectLst/>
                          <a:latin typeface="+mn-lt"/>
                          <a:ea typeface="+mn-ea"/>
                          <a:cs typeface="+mn-cs"/>
                        </a:rPr>
                        <a:t>e.g. Budget, Planning    etc.</a:t>
                      </a:r>
                    </a:p>
                    <a:p>
                      <a:pPr marL="514350" lvl="0" indent="-514350">
                        <a:buAutoNum type="arabicPeriod"/>
                      </a:pPr>
                      <a:r>
                        <a:rPr lang="en-US" sz="2000" kern="1200" dirty="0">
                          <a:solidFill>
                            <a:schemeClr val="accent4"/>
                          </a:solidFill>
                          <a:effectLst/>
                          <a:latin typeface="+mn-lt"/>
                          <a:ea typeface="+mn-ea"/>
                          <a:cs typeface="+mn-cs"/>
                        </a:rPr>
                        <a:t>Data Generated through delivery of Government Services </a:t>
                      </a:r>
                      <a:r>
                        <a:rPr lang="en-US" sz="2000" kern="1200" dirty="0">
                          <a:solidFill>
                            <a:schemeClr val="tx1"/>
                          </a:solidFill>
                          <a:effectLst/>
                          <a:latin typeface="+mn-lt"/>
                          <a:ea typeface="+mn-ea"/>
                          <a:cs typeface="+mn-cs"/>
                        </a:rPr>
                        <a:t>e.g. Free Medicine distribution, Income Tax Collection, Wage distribution etc.</a:t>
                      </a:r>
                      <a:endParaRPr lang="en-US"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259938"/>
                  </a:ext>
                </a:extLst>
              </a:tr>
            </a:tbl>
          </a:graphicData>
        </a:graphic>
      </p:graphicFrame>
      <p:sp>
        <p:nvSpPr>
          <p:cNvPr id="4" name="Rectangle 1">
            <a:extLst>
              <a:ext uri="{FF2B5EF4-FFF2-40B4-BE49-F238E27FC236}">
                <a16:creationId xmlns:a16="http://schemas.microsoft.com/office/drawing/2014/main" xmlns="" id="{409D649F-17D0-49FA-89C7-FB4F46A30F5F}"/>
              </a:ext>
            </a:extLst>
          </p:cNvPr>
          <p:cNvSpPr>
            <a:spLocks noChangeArrowheads="1"/>
          </p:cNvSpPr>
          <p:nvPr/>
        </p:nvSpPr>
        <p:spPr bwMode="auto">
          <a:xfrm>
            <a:off x="1163638" y="2592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4CAA2190-1E41-4E1E-B059-8F5A2F14CF6F}"/>
              </a:ext>
            </a:extLst>
          </p:cNvPr>
          <p:cNvSpPr/>
          <p:nvPr/>
        </p:nvSpPr>
        <p:spPr>
          <a:xfrm>
            <a:off x="76200" y="-76200"/>
            <a:ext cx="7696200" cy="1015663"/>
          </a:xfrm>
          <a:prstGeom prst="rect">
            <a:avLst/>
          </a:prstGeom>
        </p:spPr>
        <p:txBody>
          <a:bodyPr wrap="square">
            <a:spAutoFit/>
          </a:bodyPr>
          <a:lstStyle/>
          <a:p>
            <a:r>
              <a:rPr lang="en-US" sz="3000" b="1" dirty="0">
                <a:solidFill>
                  <a:srgbClr val="7030A0"/>
                </a:solidFill>
                <a:latin typeface="Calibri" panose="020F0502020204030204" pitchFamily="34" charset="0"/>
                <a:cs typeface="Arial" panose="020B0604020202020204" pitchFamily="34" charset="0"/>
              </a:rPr>
              <a:t>Identification of Resources (Datasets/Apps) and their organization under Catalogs</a:t>
            </a:r>
          </a:p>
        </p:txBody>
      </p:sp>
    </p:spTree>
    <p:extLst>
      <p:ext uri="{BB962C8B-B14F-4D97-AF65-F5344CB8AC3E}">
        <p14:creationId xmlns:p14="http://schemas.microsoft.com/office/powerpoint/2010/main" xmlns="" val="344829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7925</TotalTime>
  <Words>1387</Words>
  <Application>Microsoft Office PowerPoint</Application>
  <PresentationFormat>On-screen Show (4:3)</PresentationFormat>
  <Paragraphs>222</Paragraphs>
  <Slides>24</Slides>
  <Notes>2</Notes>
  <HiddenSlides>0</HiddenSlides>
  <MMClips>0</MMClips>
  <ScaleCrop>false</ScaleCrop>
  <HeadingPairs>
    <vt:vector size="6" baseType="variant">
      <vt:variant>
        <vt:lpstr>Theme</vt:lpstr>
      </vt:variant>
      <vt:variant>
        <vt:i4>5</vt:i4>
      </vt:variant>
      <vt:variant>
        <vt:lpstr>Slide Titles</vt:lpstr>
      </vt:variant>
      <vt:variant>
        <vt:i4>24</vt:i4>
      </vt:variant>
      <vt:variant>
        <vt:lpstr>Custom Shows</vt:lpstr>
      </vt:variant>
      <vt:variant>
        <vt:i4>13</vt:i4>
      </vt:variant>
    </vt:vector>
  </HeadingPairs>
  <TitlesOfParts>
    <vt:vector size="42" baseType="lpstr">
      <vt:lpstr>Facet</vt:lpstr>
      <vt:lpstr>1_Office Theme</vt:lpstr>
      <vt:lpstr>4_Office Theme</vt:lpstr>
      <vt:lpstr>8_Office Theme</vt:lpstr>
      <vt:lpstr>2_Office Theme</vt:lpstr>
      <vt:lpstr>Slide 1</vt:lpstr>
      <vt:lpstr>Slide 2</vt:lpstr>
      <vt:lpstr>Data Openness and Open Data</vt:lpstr>
      <vt:lpstr>Open Government Data (OGD)</vt:lpstr>
      <vt:lpstr>Open Government Data &amp; Sustainable Development Goals</vt:lpstr>
      <vt:lpstr>Slide 6</vt:lpstr>
      <vt:lpstr>Benefits of Open Government Data(OGD)</vt:lpstr>
      <vt:lpstr>Slide 8</vt:lpstr>
      <vt:lpstr>Slide 9</vt:lpstr>
      <vt:lpstr>Slide 10</vt:lpstr>
      <vt:lpstr>OGD Initiatives in Developing Countries</vt:lpstr>
      <vt:lpstr>OGD Initiatives in Developing Countries</vt:lpstr>
      <vt:lpstr>OGD Ranking of Bangladesh (Global Open Data Index)</vt:lpstr>
      <vt:lpstr>Slide 14</vt:lpstr>
      <vt:lpstr>Slide 15</vt:lpstr>
      <vt:lpstr>Slide 16</vt:lpstr>
      <vt:lpstr>Slide 17</vt:lpstr>
      <vt:lpstr>Slide 18</vt:lpstr>
      <vt:lpstr>Slide 19</vt:lpstr>
      <vt:lpstr>Slide 20</vt:lpstr>
      <vt:lpstr>Slide 21</vt:lpstr>
      <vt:lpstr>Slide 22</vt:lpstr>
      <vt:lpstr>Slide 23</vt:lpstr>
      <vt:lpstr>Slide 24</vt:lpstr>
      <vt:lpstr>Holding</vt:lpstr>
      <vt:lpstr>FA</vt:lpstr>
      <vt:lpstr>Complain</vt:lpstr>
      <vt:lpstr>License</vt:lpstr>
      <vt:lpstr>Portal</vt:lpstr>
      <vt:lpstr>Account</vt:lpstr>
      <vt:lpstr>Stakeholders</vt:lpstr>
      <vt:lpstr>HR</vt:lpstr>
      <vt:lpstr>Diagram</vt:lpstr>
      <vt:lpstr>Capacity</vt:lpstr>
      <vt:lpstr>Helpdesk</vt:lpstr>
      <vt:lpstr>Infrastructure</vt:lpstr>
      <vt:lpstr>Budget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PC</dc:creator>
  <cp:lastModifiedBy>HP</cp:lastModifiedBy>
  <cp:revision>709</cp:revision>
  <cp:lastPrinted>2018-01-04T03:47:02Z</cp:lastPrinted>
  <dcterms:created xsi:type="dcterms:W3CDTF">2014-05-05T05:22:32Z</dcterms:created>
  <dcterms:modified xsi:type="dcterms:W3CDTF">2018-09-12T09:31:27Z</dcterms:modified>
</cp:coreProperties>
</file>